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ink/ink1.xml" ContentType="application/inkml+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82" r:id="rId3"/>
    <p:sldId id="286" r:id="rId4"/>
    <p:sldId id="284" r:id="rId5"/>
    <p:sldId id="287" r:id="rId6"/>
    <p:sldId id="294" r:id="rId7"/>
    <p:sldId id="288" r:id="rId8"/>
    <p:sldId id="289" r:id="rId9"/>
    <p:sldId id="285" r:id="rId10"/>
    <p:sldId id="283" r:id="rId11"/>
    <p:sldId id="257" r:id="rId12"/>
    <p:sldId id="258" r:id="rId13"/>
    <p:sldId id="262" r:id="rId14"/>
    <p:sldId id="259" r:id="rId15"/>
    <p:sldId id="260" r:id="rId16"/>
    <p:sldId id="261" r:id="rId17"/>
    <p:sldId id="263" r:id="rId18"/>
    <p:sldId id="264" r:id="rId19"/>
    <p:sldId id="265" r:id="rId20"/>
    <p:sldId id="266" r:id="rId21"/>
    <p:sldId id="267" r:id="rId22"/>
    <p:sldId id="290" r:id="rId23"/>
    <p:sldId id="268" r:id="rId24"/>
    <p:sldId id="291" r:id="rId25"/>
    <p:sldId id="269" r:id="rId26"/>
    <p:sldId id="292" r:id="rId27"/>
    <p:sldId id="270" r:id="rId28"/>
    <p:sldId id="293" r:id="rId29"/>
    <p:sldId id="271" r:id="rId30"/>
    <p:sldId id="272" r:id="rId31"/>
    <p:sldId id="273" r:id="rId32"/>
    <p:sldId id="274" r:id="rId33"/>
    <p:sldId id="275" r:id="rId34"/>
    <p:sldId id="276" r:id="rId35"/>
    <p:sldId id="277" r:id="rId36"/>
    <p:sldId id="278" r:id="rId37"/>
    <p:sldId id="279" r:id="rId38"/>
    <p:sldId id="280" r:id="rId39"/>
    <p:sldId id="281" r:id="rId40"/>
  </p:sldIdLst>
  <p:sldSz cx="12192000" cy="6858000"/>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C69CE8-7ABE-4090-8B77-C6A5CBF350FC}" v="4" dt="2025-04-25T17:37:28.4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84" y="1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ny Young" userId="cb0f4ce2-eb4f-479e-8e8f-3beb257e632f" providerId="ADAL" clId="{F0C69CE8-7ABE-4090-8B77-C6A5CBF350FC}"/>
    <pc:docChg chg="undo redo custSel modSld">
      <pc:chgData name="Danny Young" userId="cb0f4ce2-eb4f-479e-8e8f-3beb257e632f" providerId="ADAL" clId="{F0C69CE8-7ABE-4090-8B77-C6A5CBF350FC}" dt="2025-04-25T17:43:19.895" v="406" actId="14100"/>
      <pc:docMkLst>
        <pc:docMk/>
      </pc:docMkLst>
      <pc:sldChg chg="delSp modSp mod">
        <pc:chgData name="Danny Young" userId="cb0f4ce2-eb4f-479e-8e8f-3beb257e632f" providerId="ADAL" clId="{F0C69CE8-7ABE-4090-8B77-C6A5CBF350FC}" dt="2025-04-25T17:43:19.895" v="406" actId="14100"/>
        <pc:sldMkLst>
          <pc:docMk/>
          <pc:sldMk cId="1830147663" sldId="261"/>
        </pc:sldMkLst>
        <pc:spChg chg="mod">
          <ac:chgData name="Danny Young" userId="cb0f4ce2-eb4f-479e-8e8f-3beb257e632f" providerId="ADAL" clId="{F0C69CE8-7ABE-4090-8B77-C6A5CBF350FC}" dt="2025-04-25T17:43:19.895" v="406" actId="14100"/>
          <ac:spMkLst>
            <pc:docMk/>
            <pc:sldMk cId="1830147663" sldId="261"/>
            <ac:spMk id="3" creationId="{56FC77D9-2564-4F11-97F3-492983BE867F}"/>
          </ac:spMkLst>
        </pc:spChg>
        <pc:spChg chg="mod">
          <ac:chgData name="Danny Young" userId="cb0f4ce2-eb4f-479e-8e8f-3beb257e632f" providerId="ADAL" clId="{F0C69CE8-7ABE-4090-8B77-C6A5CBF350FC}" dt="2025-04-25T17:43:18.524" v="404" actId="20577"/>
          <ac:spMkLst>
            <pc:docMk/>
            <pc:sldMk cId="1830147663" sldId="261"/>
            <ac:spMk id="5" creationId="{499E248B-2836-4D4E-A834-73866A286434}"/>
          </ac:spMkLst>
        </pc:spChg>
        <pc:graphicFrameChg chg="mod">
          <ac:chgData name="Danny Young" userId="cb0f4ce2-eb4f-479e-8e8f-3beb257e632f" providerId="ADAL" clId="{F0C69CE8-7ABE-4090-8B77-C6A5CBF350FC}" dt="2025-04-25T17:37:53.048" v="117" actId="1036"/>
          <ac:graphicFrameMkLst>
            <pc:docMk/>
            <pc:sldMk cId="1830147663" sldId="261"/>
            <ac:graphicFrameMk id="4" creationId="{21D7EFBB-10B8-4806-9B7D-3C7103B0D070}"/>
          </ac:graphicFrameMkLst>
        </pc:graphicFrameChg>
        <pc:inkChg chg="del">
          <ac:chgData name="Danny Young" userId="cb0f4ce2-eb4f-479e-8e8f-3beb257e632f" providerId="ADAL" clId="{F0C69CE8-7ABE-4090-8B77-C6A5CBF350FC}" dt="2025-04-25T17:37:19.289" v="3" actId="478"/>
          <ac:inkMkLst>
            <pc:docMk/>
            <pc:sldMk cId="1830147663" sldId="261"/>
            <ac:inkMk id="2" creationId="{BD983F29-E5FA-4F46-8E86-3CBB03D45984}"/>
          </ac:inkMkLst>
        </pc:inkChg>
      </pc:sldChg>
      <pc:sldChg chg="addSp mod">
        <pc:chgData name="Danny Young" userId="cb0f4ce2-eb4f-479e-8e8f-3beb257e632f" providerId="ADAL" clId="{F0C69CE8-7ABE-4090-8B77-C6A5CBF350FC}" dt="2025-04-25T16:47:47.145" v="2" actId="9405"/>
        <pc:sldMkLst>
          <pc:docMk/>
          <pc:sldMk cId="910708425" sldId="262"/>
        </pc:sldMkLst>
        <pc:inkChg chg="add">
          <ac:chgData name="Danny Young" userId="cb0f4ce2-eb4f-479e-8e8f-3beb257e632f" providerId="ADAL" clId="{F0C69CE8-7ABE-4090-8B77-C6A5CBF350FC}" dt="2025-04-25T16:47:47.145" v="2" actId="9405"/>
          <ac:inkMkLst>
            <pc:docMk/>
            <pc:sldMk cId="910708425" sldId="262"/>
            <ac:inkMk id="2" creationId="{C0624262-71E8-1510-AF97-13B7B35F94BA}"/>
          </ac:inkMkLst>
        </pc:inkChg>
      </pc:sldChg>
      <pc:sldChg chg="modAnim">
        <pc:chgData name="Danny Young" userId="cb0f4ce2-eb4f-479e-8e8f-3beb257e632f" providerId="ADAL" clId="{F0C69CE8-7ABE-4090-8B77-C6A5CBF350FC}" dt="2025-04-15T20:14:41.178" v="1"/>
        <pc:sldMkLst>
          <pc:docMk/>
          <pc:sldMk cId="3194306600" sldId="282"/>
        </pc:sldMkLst>
      </pc:sldChg>
    </pc:docChg>
  </pc:docChgLst>
  <pc:docChgLst>
    <pc:chgData name="Danny Young" userId="cb0f4ce2-eb4f-479e-8e8f-3beb257e632f" providerId="ADAL" clId="{8F14A95B-7A16-4461-AFF5-98247B8C1BC3}"/>
    <pc:docChg chg="custSel modSld replTag delTag">
      <pc:chgData name="Danny Young" userId="cb0f4ce2-eb4f-479e-8e8f-3beb257e632f" providerId="ADAL" clId="{8F14A95B-7A16-4461-AFF5-98247B8C1BC3}" dt="2024-06-01T04:28:16.639" v="40"/>
      <pc:docMkLst>
        <pc:docMk/>
      </pc:docMkLst>
      <pc:sldChg chg="replTag">
        <pc:chgData name="Danny Young" userId="cb0f4ce2-eb4f-479e-8e8f-3beb257e632f" providerId="ADAL" clId="{8F14A95B-7A16-4461-AFF5-98247B8C1BC3}" dt="2024-06-01T04:28:14.749" v="39"/>
        <pc:sldMkLst>
          <pc:docMk/>
          <pc:sldMk cId="3877206039" sldId="256"/>
        </pc:sldMkLst>
      </pc:sldChg>
      <pc:sldChg chg="replTag">
        <pc:chgData name="Danny Young" userId="cb0f4ce2-eb4f-479e-8e8f-3beb257e632f" providerId="ADAL" clId="{8F14A95B-7A16-4461-AFF5-98247B8C1BC3}" dt="2024-06-01T04:26:35.386" v="9"/>
        <pc:sldMkLst>
          <pc:docMk/>
          <pc:sldMk cId="3886404794" sldId="257"/>
        </pc:sldMkLst>
      </pc:sldChg>
      <pc:sldChg chg="replTag">
        <pc:chgData name="Danny Young" userId="cb0f4ce2-eb4f-479e-8e8f-3beb257e632f" providerId="ADAL" clId="{8F14A95B-7A16-4461-AFF5-98247B8C1BC3}" dt="2024-06-01T04:26:35.386" v="10"/>
        <pc:sldMkLst>
          <pc:docMk/>
          <pc:sldMk cId="1203689820" sldId="258"/>
        </pc:sldMkLst>
      </pc:sldChg>
      <pc:sldChg chg="replTag">
        <pc:chgData name="Danny Young" userId="cb0f4ce2-eb4f-479e-8e8f-3beb257e632f" providerId="ADAL" clId="{8F14A95B-7A16-4461-AFF5-98247B8C1BC3}" dt="2024-06-01T04:26:35.388" v="12"/>
        <pc:sldMkLst>
          <pc:docMk/>
          <pc:sldMk cId="2734736103" sldId="259"/>
        </pc:sldMkLst>
      </pc:sldChg>
      <pc:sldChg chg="replTag">
        <pc:chgData name="Danny Young" userId="cb0f4ce2-eb4f-479e-8e8f-3beb257e632f" providerId="ADAL" clId="{8F14A95B-7A16-4461-AFF5-98247B8C1BC3}" dt="2024-06-01T04:26:35.388" v="13"/>
        <pc:sldMkLst>
          <pc:docMk/>
          <pc:sldMk cId="1845885988" sldId="260"/>
        </pc:sldMkLst>
      </pc:sldChg>
      <pc:sldChg chg="replTag">
        <pc:chgData name="Danny Young" userId="cb0f4ce2-eb4f-479e-8e8f-3beb257e632f" providerId="ADAL" clId="{8F14A95B-7A16-4461-AFF5-98247B8C1BC3}" dt="2024-06-01T04:26:35.388" v="14"/>
        <pc:sldMkLst>
          <pc:docMk/>
          <pc:sldMk cId="1830147663" sldId="261"/>
        </pc:sldMkLst>
      </pc:sldChg>
      <pc:sldChg chg="replTag">
        <pc:chgData name="Danny Young" userId="cb0f4ce2-eb4f-479e-8e8f-3beb257e632f" providerId="ADAL" clId="{8F14A95B-7A16-4461-AFF5-98247B8C1BC3}" dt="2024-06-01T04:26:35.388" v="11"/>
        <pc:sldMkLst>
          <pc:docMk/>
          <pc:sldMk cId="910708425" sldId="262"/>
        </pc:sldMkLst>
      </pc:sldChg>
      <pc:sldChg chg="replTag">
        <pc:chgData name="Danny Young" userId="cb0f4ce2-eb4f-479e-8e8f-3beb257e632f" providerId="ADAL" clId="{8F14A95B-7A16-4461-AFF5-98247B8C1BC3}" dt="2024-06-01T04:26:35.390" v="15"/>
        <pc:sldMkLst>
          <pc:docMk/>
          <pc:sldMk cId="992597583" sldId="263"/>
        </pc:sldMkLst>
      </pc:sldChg>
      <pc:sldChg chg="replTag">
        <pc:chgData name="Danny Young" userId="cb0f4ce2-eb4f-479e-8e8f-3beb257e632f" providerId="ADAL" clId="{8F14A95B-7A16-4461-AFF5-98247B8C1BC3}" dt="2024-06-01T04:26:35.390" v="16"/>
        <pc:sldMkLst>
          <pc:docMk/>
          <pc:sldMk cId="312403176" sldId="264"/>
        </pc:sldMkLst>
      </pc:sldChg>
      <pc:sldChg chg="replTag">
        <pc:chgData name="Danny Young" userId="cb0f4ce2-eb4f-479e-8e8f-3beb257e632f" providerId="ADAL" clId="{8F14A95B-7A16-4461-AFF5-98247B8C1BC3}" dt="2024-06-01T04:26:35.390" v="17"/>
        <pc:sldMkLst>
          <pc:docMk/>
          <pc:sldMk cId="3114237774" sldId="265"/>
        </pc:sldMkLst>
      </pc:sldChg>
      <pc:sldChg chg="replTag">
        <pc:chgData name="Danny Young" userId="cb0f4ce2-eb4f-479e-8e8f-3beb257e632f" providerId="ADAL" clId="{8F14A95B-7A16-4461-AFF5-98247B8C1BC3}" dt="2024-06-01T04:26:35.392" v="18"/>
        <pc:sldMkLst>
          <pc:docMk/>
          <pc:sldMk cId="3162075328" sldId="266"/>
        </pc:sldMkLst>
      </pc:sldChg>
      <pc:sldChg chg="replTag">
        <pc:chgData name="Danny Young" userId="cb0f4ce2-eb4f-479e-8e8f-3beb257e632f" providerId="ADAL" clId="{8F14A95B-7A16-4461-AFF5-98247B8C1BC3}" dt="2024-06-01T04:26:35.392" v="19"/>
        <pc:sldMkLst>
          <pc:docMk/>
          <pc:sldMk cId="4244257354" sldId="267"/>
        </pc:sldMkLst>
      </pc:sldChg>
      <pc:sldChg chg="replTag">
        <pc:chgData name="Danny Young" userId="cb0f4ce2-eb4f-479e-8e8f-3beb257e632f" providerId="ADAL" clId="{8F14A95B-7A16-4461-AFF5-98247B8C1BC3}" dt="2024-06-01T04:26:35.392" v="21"/>
        <pc:sldMkLst>
          <pc:docMk/>
          <pc:sldMk cId="281529723" sldId="268"/>
        </pc:sldMkLst>
      </pc:sldChg>
      <pc:sldChg chg="replTag">
        <pc:chgData name="Danny Young" userId="cb0f4ce2-eb4f-479e-8e8f-3beb257e632f" providerId="ADAL" clId="{8F14A95B-7A16-4461-AFF5-98247B8C1BC3}" dt="2024-06-01T04:26:35.394" v="23"/>
        <pc:sldMkLst>
          <pc:docMk/>
          <pc:sldMk cId="2286519243" sldId="269"/>
        </pc:sldMkLst>
      </pc:sldChg>
      <pc:sldChg chg="replTag">
        <pc:chgData name="Danny Young" userId="cb0f4ce2-eb4f-479e-8e8f-3beb257e632f" providerId="ADAL" clId="{8F14A95B-7A16-4461-AFF5-98247B8C1BC3}" dt="2024-06-01T04:26:35.394" v="25"/>
        <pc:sldMkLst>
          <pc:docMk/>
          <pc:sldMk cId="3077045968" sldId="270"/>
        </pc:sldMkLst>
      </pc:sldChg>
      <pc:sldChg chg="replTag">
        <pc:chgData name="Danny Young" userId="cb0f4ce2-eb4f-479e-8e8f-3beb257e632f" providerId="ADAL" clId="{8F14A95B-7A16-4461-AFF5-98247B8C1BC3}" dt="2024-06-01T04:26:35.396" v="27"/>
        <pc:sldMkLst>
          <pc:docMk/>
          <pc:sldMk cId="4135922847" sldId="271"/>
        </pc:sldMkLst>
      </pc:sldChg>
      <pc:sldChg chg="replTag">
        <pc:chgData name="Danny Young" userId="cb0f4ce2-eb4f-479e-8e8f-3beb257e632f" providerId="ADAL" clId="{8F14A95B-7A16-4461-AFF5-98247B8C1BC3}" dt="2024-06-01T04:26:35.396" v="28"/>
        <pc:sldMkLst>
          <pc:docMk/>
          <pc:sldMk cId="1141105725" sldId="272"/>
        </pc:sldMkLst>
      </pc:sldChg>
      <pc:sldChg chg="replTag">
        <pc:chgData name="Danny Young" userId="cb0f4ce2-eb4f-479e-8e8f-3beb257e632f" providerId="ADAL" clId="{8F14A95B-7A16-4461-AFF5-98247B8C1BC3}" dt="2024-06-01T04:26:35.396" v="29"/>
        <pc:sldMkLst>
          <pc:docMk/>
          <pc:sldMk cId="1842722932" sldId="273"/>
        </pc:sldMkLst>
      </pc:sldChg>
      <pc:sldChg chg="replTag">
        <pc:chgData name="Danny Young" userId="cb0f4ce2-eb4f-479e-8e8f-3beb257e632f" providerId="ADAL" clId="{8F14A95B-7A16-4461-AFF5-98247B8C1BC3}" dt="2024-06-01T04:26:35.396" v="30"/>
        <pc:sldMkLst>
          <pc:docMk/>
          <pc:sldMk cId="4020473457" sldId="274"/>
        </pc:sldMkLst>
      </pc:sldChg>
      <pc:sldChg chg="replTag">
        <pc:chgData name="Danny Young" userId="cb0f4ce2-eb4f-479e-8e8f-3beb257e632f" providerId="ADAL" clId="{8F14A95B-7A16-4461-AFF5-98247B8C1BC3}" dt="2024-06-01T04:26:35.398" v="31"/>
        <pc:sldMkLst>
          <pc:docMk/>
          <pc:sldMk cId="3518732174" sldId="275"/>
        </pc:sldMkLst>
      </pc:sldChg>
      <pc:sldChg chg="replTag">
        <pc:chgData name="Danny Young" userId="cb0f4ce2-eb4f-479e-8e8f-3beb257e632f" providerId="ADAL" clId="{8F14A95B-7A16-4461-AFF5-98247B8C1BC3}" dt="2024-06-01T04:26:35.398" v="32"/>
        <pc:sldMkLst>
          <pc:docMk/>
          <pc:sldMk cId="1400221217" sldId="276"/>
        </pc:sldMkLst>
      </pc:sldChg>
      <pc:sldChg chg="replTag">
        <pc:chgData name="Danny Young" userId="cb0f4ce2-eb4f-479e-8e8f-3beb257e632f" providerId="ADAL" clId="{8F14A95B-7A16-4461-AFF5-98247B8C1BC3}" dt="2024-06-01T04:26:35.398" v="33"/>
        <pc:sldMkLst>
          <pc:docMk/>
          <pc:sldMk cId="1234369987" sldId="277"/>
        </pc:sldMkLst>
      </pc:sldChg>
      <pc:sldChg chg="replTag">
        <pc:chgData name="Danny Young" userId="cb0f4ce2-eb4f-479e-8e8f-3beb257e632f" providerId="ADAL" clId="{8F14A95B-7A16-4461-AFF5-98247B8C1BC3}" dt="2024-06-01T04:26:35.398" v="34"/>
        <pc:sldMkLst>
          <pc:docMk/>
          <pc:sldMk cId="1741606150" sldId="278"/>
        </pc:sldMkLst>
      </pc:sldChg>
      <pc:sldChg chg="replTag">
        <pc:chgData name="Danny Young" userId="cb0f4ce2-eb4f-479e-8e8f-3beb257e632f" providerId="ADAL" clId="{8F14A95B-7A16-4461-AFF5-98247B8C1BC3}" dt="2024-06-01T04:26:35.398" v="35"/>
        <pc:sldMkLst>
          <pc:docMk/>
          <pc:sldMk cId="2193063609" sldId="279"/>
        </pc:sldMkLst>
      </pc:sldChg>
      <pc:sldChg chg="replTag">
        <pc:chgData name="Danny Young" userId="cb0f4ce2-eb4f-479e-8e8f-3beb257e632f" providerId="ADAL" clId="{8F14A95B-7A16-4461-AFF5-98247B8C1BC3}" dt="2024-06-01T04:26:35.400" v="36"/>
        <pc:sldMkLst>
          <pc:docMk/>
          <pc:sldMk cId="2580518306" sldId="280"/>
        </pc:sldMkLst>
      </pc:sldChg>
      <pc:sldChg chg="replTag">
        <pc:chgData name="Danny Young" userId="cb0f4ce2-eb4f-479e-8e8f-3beb257e632f" providerId="ADAL" clId="{8F14A95B-7A16-4461-AFF5-98247B8C1BC3}" dt="2024-06-01T04:26:35.400" v="37"/>
        <pc:sldMkLst>
          <pc:docMk/>
          <pc:sldMk cId="1414182578" sldId="281"/>
        </pc:sldMkLst>
      </pc:sldChg>
      <pc:sldChg chg="replTag">
        <pc:chgData name="Danny Young" userId="cb0f4ce2-eb4f-479e-8e8f-3beb257e632f" providerId="ADAL" clId="{8F14A95B-7A16-4461-AFF5-98247B8C1BC3}" dt="2024-06-01T04:26:35.382" v="1"/>
        <pc:sldMkLst>
          <pc:docMk/>
          <pc:sldMk cId="3194306600" sldId="282"/>
        </pc:sldMkLst>
      </pc:sldChg>
      <pc:sldChg chg="replTag">
        <pc:chgData name="Danny Young" userId="cb0f4ce2-eb4f-479e-8e8f-3beb257e632f" providerId="ADAL" clId="{8F14A95B-7A16-4461-AFF5-98247B8C1BC3}" dt="2024-06-01T04:26:35.386" v="8"/>
        <pc:sldMkLst>
          <pc:docMk/>
          <pc:sldMk cId="364899047" sldId="283"/>
        </pc:sldMkLst>
      </pc:sldChg>
      <pc:sldChg chg="replTag">
        <pc:chgData name="Danny Young" userId="cb0f4ce2-eb4f-479e-8e8f-3beb257e632f" providerId="ADAL" clId="{8F14A95B-7A16-4461-AFF5-98247B8C1BC3}" dt="2024-06-01T04:26:35.384" v="3"/>
        <pc:sldMkLst>
          <pc:docMk/>
          <pc:sldMk cId="398263883" sldId="284"/>
        </pc:sldMkLst>
      </pc:sldChg>
      <pc:sldChg chg="replTag">
        <pc:chgData name="Danny Young" userId="cb0f4ce2-eb4f-479e-8e8f-3beb257e632f" providerId="ADAL" clId="{8F14A95B-7A16-4461-AFF5-98247B8C1BC3}" dt="2024-06-01T04:26:35.386" v="7"/>
        <pc:sldMkLst>
          <pc:docMk/>
          <pc:sldMk cId="919487459" sldId="285"/>
        </pc:sldMkLst>
      </pc:sldChg>
      <pc:sldChg chg="replTag">
        <pc:chgData name="Danny Young" userId="cb0f4ce2-eb4f-479e-8e8f-3beb257e632f" providerId="ADAL" clId="{8F14A95B-7A16-4461-AFF5-98247B8C1BC3}" dt="2024-06-01T04:26:35.384" v="2"/>
        <pc:sldMkLst>
          <pc:docMk/>
          <pc:sldMk cId="813576313" sldId="286"/>
        </pc:sldMkLst>
      </pc:sldChg>
      <pc:sldChg chg="replTag">
        <pc:chgData name="Danny Young" userId="cb0f4ce2-eb4f-479e-8e8f-3beb257e632f" providerId="ADAL" clId="{8F14A95B-7A16-4461-AFF5-98247B8C1BC3}" dt="2024-06-01T04:26:35.384" v="4"/>
        <pc:sldMkLst>
          <pc:docMk/>
          <pc:sldMk cId="1307812133" sldId="287"/>
        </pc:sldMkLst>
      </pc:sldChg>
      <pc:sldChg chg="replTag">
        <pc:chgData name="Danny Young" userId="cb0f4ce2-eb4f-479e-8e8f-3beb257e632f" providerId="ADAL" clId="{8F14A95B-7A16-4461-AFF5-98247B8C1BC3}" dt="2024-06-01T04:26:35.384" v="5"/>
        <pc:sldMkLst>
          <pc:docMk/>
          <pc:sldMk cId="4042710975" sldId="288"/>
        </pc:sldMkLst>
      </pc:sldChg>
      <pc:sldChg chg="replTag">
        <pc:chgData name="Danny Young" userId="cb0f4ce2-eb4f-479e-8e8f-3beb257e632f" providerId="ADAL" clId="{8F14A95B-7A16-4461-AFF5-98247B8C1BC3}" dt="2024-06-01T04:26:35.386" v="6"/>
        <pc:sldMkLst>
          <pc:docMk/>
          <pc:sldMk cId="3734096907" sldId="289"/>
        </pc:sldMkLst>
      </pc:sldChg>
      <pc:sldChg chg="replTag">
        <pc:chgData name="Danny Young" userId="cb0f4ce2-eb4f-479e-8e8f-3beb257e632f" providerId="ADAL" clId="{8F14A95B-7A16-4461-AFF5-98247B8C1BC3}" dt="2024-06-01T04:26:35.392" v="20"/>
        <pc:sldMkLst>
          <pc:docMk/>
          <pc:sldMk cId="3921004779" sldId="290"/>
        </pc:sldMkLst>
      </pc:sldChg>
      <pc:sldChg chg="replTag">
        <pc:chgData name="Danny Young" userId="cb0f4ce2-eb4f-479e-8e8f-3beb257e632f" providerId="ADAL" clId="{8F14A95B-7A16-4461-AFF5-98247B8C1BC3}" dt="2024-06-01T04:26:35.392" v="22"/>
        <pc:sldMkLst>
          <pc:docMk/>
          <pc:sldMk cId="2653283194" sldId="291"/>
        </pc:sldMkLst>
      </pc:sldChg>
      <pc:sldChg chg="replTag">
        <pc:chgData name="Danny Young" userId="cb0f4ce2-eb4f-479e-8e8f-3beb257e632f" providerId="ADAL" clId="{8F14A95B-7A16-4461-AFF5-98247B8C1BC3}" dt="2024-06-01T04:26:35.394" v="24"/>
        <pc:sldMkLst>
          <pc:docMk/>
          <pc:sldMk cId="906222879" sldId="292"/>
        </pc:sldMkLst>
      </pc:sldChg>
      <pc:sldChg chg="replTag">
        <pc:chgData name="Danny Young" userId="cb0f4ce2-eb4f-479e-8e8f-3beb257e632f" providerId="ADAL" clId="{8F14A95B-7A16-4461-AFF5-98247B8C1BC3}" dt="2024-06-01T04:26:35.394" v="26"/>
        <pc:sldMkLst>
          <pc:docMk/>
          <pc:sldMk cId="3202224748" sldId="293"/>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5T16:47:47.133"/>
    </inkml:context>
    <inkml:brush xml:id="br0">
      <inkml:brushProperty name="width" value="0.05" units="cm"/>
      <inkml:brushProperty name="height" value="0.05" units="cm"/>
    </inkml:brush>
  </inkml:definitions>
  <inkml:trace contextRef="#ctx0" brushRef="#br0">3 1 16676,'0'52'48,"-1"-57"-1321,-1 5 1313,2 1 40,5-5-72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323F48-B254-4E91-B266-892C505BAAA8}" type="datetimeFigureOut">
              <a:rPr lang="en-CA" smtClean="0"/>
              <a:t>2025-04-25</a:t>
            </a:fld>
            <a:endParaRPr lang="en-C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767AB8-642D-4455-AF37-8EB63883D0CB}" type="slidenum">
              <a:rPr lang="en-CA" smtClean="0"/>
              <a:t>‹#›</a:t>
            </a:fld>
            <a:endParaRPr lang="en-CA"/>
          </a:p>
        </p:txBody>
      </p:sp>
    </p:spTree>
    <p:extLst>
      <p:ext uri="{BB962C8B-B14F-4D97-AF65-F5344CB8AC3E}">
        <p14:creationId xmlns:p14="http://schemas.microsoft.com/office/powerpoint/2010/main" val="2250817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9767AB8-642D-4455-AF37-8EB63883D0CB}" type="slidenum">
              <a:rPr lang="en-CA" smtClean="0"/>
              <a:t>1</a:t>
            </a:fld>
            <a:endParaRPr lang="en-CA"/>
          </a:p>
        </p:txBody>
      </p:sp>
    </p:spTree>
    <p:extLst>
      <p:ext uri="{BB962C8B-B14F-4D97-AF65-F5344CB8AC3E}">
        <p14:creationId xmlns:p14="http://schemas.microsoft.com/office/powerpoint/2010/main" val="3610420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767AB8-642D-4455-AF37-8EB63883D0CB}" type="slidenum">
              <a:rPr lang="en-CA" smtClean="0"/>
              <a:t>11</a:t>
            </a:fld>
            <a:endParaRPr lang="en-CA"/>
          </a:p>
        </p:txBody>
      </p:sp>
    </p:spTree>
    <p:extLst>
      <p:ext uri="{BB962C8B-B14F-4D97-AF65-F5344CB8AC3E}">
        <p14:creationId xmlns:p14="http://schemas.microsoft.com/office/powerpoint/2010/main" val="2285094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767AB8-642D-4455-AF37-8EB63883D0CB}" type="slidenum">
              <a:rPr lang="en-CA" smtClean="0"/>
              <a:t>12</a:t>
            </a:fld>
            <a:endParaRPr lang="en-CA"/>
          </a:p>
        </p:txBody>
      </p:sp>
    </p:spTree>
    <p:extLst>
      <p:ext uri="{BB962C8B-B14F-4D97-AF65-F5344CB8AC3E}">
        <p14:creationId xmlns:p14="http://schemas.microsoft.com/office/powerpoint/2010/main" val="2039912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767AB8-642D-4455-AF37-8EB63883D0CB}" type="slidenum">
              <a:rPr lang="en-CA" smtClean="0"/>
              <a:t>13</a:t>
            </a:fld>
            <a:endParaRPr lang="en-CA"/>
          </a:p>
        </p:txBody>
      </p:sp>
    </p:spTree>
    <p:extLst>
      <p:ext uri="{BB962C8B-B14F-4D97-AF65-F5344CB8AC3E}">
        <p14:creationId xmlns:p14="http://schemas.microsoft.com/office/powerpoint/2010/main" val="656395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767AB8-642D-4455-AF37-8EB63883D0CB}" type="slidenum">
              <a:rPr lang="en-CA" smtClean="0"/>
              <a:t>14</a:t>
            </a:fld>
            <a:endParaRPr lang="en-CA"/>
          </a:p>
        </p:txBody>
      </p:sp>
    </p:spTree>
    <p:extLst>
      <p:ext uri="{BB962C8B-B14F-4D97-AF65-F5344CB8AC3E}">
        <p14:creationId xmlns:p14="http://schemas.microsoft.com/office/powerpoint/2010/main" val="1925636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767AB8-642D-4455-AF37-8EB63883D0CB}" type="slidenum">
              <a:rPr lang="en-CA" smtClean="0"/>
              <a:t>15</a:t>
            </a:fld>
            <a:endParaRPr lang="en-CA"/>
          </a:p>
        </p:txBody>
      </p:sp>
    </p:spTree>
    <p:extLst>
      <p:ext uri="{BB962C8B-B14F-4D97-AF65-F5344CB8AC3E}">
        <p14:creationId xmlns:p14="http://schemas.microsoft.com/office/powerpoint/2010/main" val="4184269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767AB8-642D-4455-AF37-8EB63883D0CB}" type="slidenum">
              <a:rPr lang="en-CA" smtClean="0"/>
              <a:t>16</a:t>
            </a:fld>
            <a:endParaRPr lang="en-CA"/>
          </a:p>
        </p:txBody>
      </p:sp>
    </p:spTree>
    <p:extLst>
      <p:ext uri="{BB962C8B-B14F-4D97-AF65-F5344CB8AC3E}">
        <p14:creationId xmlns:p14="http://schemas.microsoft.com/office/powerpoint/2010/main" val="1780754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767AB8-642D-4455-AF37-8EB63883D0CB}" type="slidenum">
              <a:rPr lang="en-CA" smtClean="0"/>
              <a:t>17</a:t>
            </a:fld>
            <a:endParaRPr lang="en-CA"/>
          </a:p>
        </p:txBody>
      </p:sp>
    </p:spTree>
    <p:extLst>
      <p:ext uri="{BB962C8B-B14F-4D97-AF65-F5344CB8AC3E}">
        <p14:creationId xmlns:p14="http://schemas.microsoft.com/office/powerpoint/2010/main" val="1048706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767AB8-642D-4455-AF37-8EB63883D0CB}" type="slidenum">
              <a:rPr lang="en-CA" smtClean="0"/>
              <a:t>18</a:t>
            </a:fld>
            <a:endParaRPr lang="en-CA"/>
          </a:p>
        </p:txBody>
      </p:sp>
    </p:spTree>
    <p:extLst>
      <p:ext uri="{BB962C8B-B14F-4D97-AF65-F5344CB8AC3E}">
        <p14:creationId xmlns:p14="http://schemas.microsoft.com/office/powerpoint/2010/main" val="3206838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767AB8-642D-4455-AF37-8EB63883D0CB}" type="slidenum">
              <a:rPr lang="en-CA" smtClean="0"/>
              <a:t>19</a:t>
            </a:fld>
            <a:endParaRPr lang="en-CA"/>
          </a:p>
        </p:txBody>
      </p:sp>
    </p:spTree>
    <p:extLst>
      <p:ext uri="{BB962C8B-B14F-4D97-AF65-F5344CB8AC3E}">
        <p14:creationId xmlns:p14="http://schemas.microsoft.com/office/powerpoint/2010/main" val="2676819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767AB8-642D-4455-AF37-8EB63883D0CB}" type="slidenum">
              <a:rPr lang="en-CA" smtClean="0"/>
              <a:t>20</a:t>
            </a:fld>
            <a:endParaRPr lang="en-CA"/>
          </a:p>
        </p:txBody>
      </p:sp>
    </p:spTree>
    <p:extLst>
      <p:ext uri="{BB962C8B-B14F-4D97-AF65-F5344CB8AC3E}">
        <p14:creationId xmlns:p14="http://schemas.microsoft.com/office/powerpoint/2010/main" val="3512700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767AB8-642D-4455-AF37-8EB63883D0CB}" type="slidenum">
              <a:rPr lang="en-CA" smtClean="0"/>
              <a:t>2</a:t>
            </a:fld>
            <a:endParaRPr lang="en-CA"/>
          </a:p>
        </p:txBody>
      </p:sp>
    </p:spTree>
    <p:extLst>
      <p:ext uri="{BB962C8B-B14F-4D97-AF65-F5344CB8AC3E}">
        <p14:creationId xmlns:p14="http://schemas.microsoft.com/office/powerpoint/2010/main" val="387066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767AB8-642D-4455-AF37-8EB63883D0CB}" type="slidenum">
              <a:rPr lang="en-CA" smtClean="0"/>
              <a:t>21</a:t>
            </a:fld>
            <a:endParaRPr lang="en-CA"/>
          </a:p>
        </p:txBody>
      </p:sp>
    </p:spTree>
    <p:extLst>
      <p:ext uri="{BB962C8B-B14F-4D97-AF65-F5344CB8AC3E}">
        <p14:creationId xmlns:p14="http://schemas.microsoft.com/office/powerpoint/2010/main" val="1402542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767AB8-642D-4455-AF37-8EB63883D0CB}" type="slidenum">
              <a:rPr lang="en-CA" smtClean="0"/>
              <a:t>22</a:t>
            </a:fld>
            <a:endParaRPr lang="en-CA"/>
          </a:p>
        </p:txBody>
      </p:sp>
    </p:spTree>
    <p:extLst>
      <p:ext uri="{BB962C8B-B14F-4D97-AF65-F5344CB8AC3E}">
        <p14:creationId xmlns:p14="http://schemas.microsoft.com/office/powerpoint/2010/main" val="2835869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767AB8-642D-4455-AF37-8EB63883D0CB}" type="slidenum">
              <a:rPr lang="en-CA" smtClean="0"/>
              <a:t>23</a:t>
            </a:fld>
            <a:endParaRPr lang="en-CA"/>
          </a:p>
        </p:txBody>
      </p:sp>
    </p:spTree>
    <p:extLst>
      <p:ext uri="{BB962C8B-B14F-4D97-AF65-F5344CB8AC3E}">
        <p14:creationId xmlns:p14="http://schemas.microsoft.com/office/powerpoint/2010/main" val="5137036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767AB8-642D-4455-AF37-8EB63883D0CB}" type="slidenum">
              <a:rPr lang="en-CA" smtClean="0"/>
              <a:t>24</a:t>
            </a:fld>
            <a:endParaRPr lang="en-CA"/>
          </a:p>
        </p:txBody>
      </p:sp>
    </p:spTree>
    <p:extLst>
      <p:ext uri="{BB962C8B-B14F-4D97-AF65-F5344CB8AC3E}">
        <p14:creationId xmlns:p14="http://schemas.microsoft.com/office/powerpoint/2010/main" val="1506109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767AB8-642D-4455-AF37-8EB63883D0CB}" type="slidenum">
              <a:rPr lang="en-CA" smtClean="0"/>
              <a:t>25</a:t>
            </a:fld>
            <a:endParaRPr lang="en-CA"/>
          </a:p>
        </p:txBody>
      </p:sp>
    </p:spTree>
    <p:extLst>
      <p:ext uri="{BB962C8B-B14F-4D97-AF65-F5344CB8AC3E}">
        <p14:creationId xmlns:p14="http://schemas.microsoft.com/office/powerpoint/2010/main" val="26205858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767AB8-642D-4455-AF37-8EB63883D0CB}" type="slidenum">
              <a:rPr lang="en-CA" smtClean="0"/>
              <a:t>26</a:t>
            </a:fld>
            <a:endParaRPr lang="en-CA"/>
          </a:p>
        </p:txBody>
      </p:sp>
    </p:spTree>
    <p:extLst>
      <p:ext uri="{BB962C8B-B14F-4D97-AF65-F5344CB8AC3E}">
        <p14:creationId xmlns:p14="http://schemas.microsoft.com/office/powerpoint/2010/main" val="75135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767AB8-642D-4455-AF37-8EB63883D0CB}" type="slidenum">
              <a:rPr lang="en-CA" smtClean="0"/>
              <a:t>27</a:t>
            </a:fld>
            <a:endParaRPr lang="en-CA"/>
          </a:p>
        </p:txBody>
      </p:sp>
    </p:spTree>
    <p:extLst>
      <p:ext uri="{BB962C8B-B14F-4D97-AF65-F5344CB8AC3E}">
        <p14:creationId xmlns:p14="http://schemas.microsoft.com/office/powerpoint/2010/main" val="3892437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767AB8-642D-4455-AF37-8EB63883D0CB}" type="slidenum">
              <a:rPr lang="en-CA" smtClean="0"/>
              <a:t>28</a:t>
            </a:fld>
            <a:endParaRPr lang="en-CA"/>
          </a:p>
        </p:txBody>
      </p:sp>
    </p:spTree>
    <p:extLst>
      <p:ext uri="{BB962C8B-B14F-4D97-AF65-F5344CB8AC3E}">
        <p14:creationId xmlns:p14="http://schemas.microsoft.com/office/powerpoint/2010/main" val="32540198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767AB8-642D-4455-AF37-8EB63883D0CB}" type="slidenum">
              <a:rPr lang="en-CA" smtClean="0"/>
              <a:t>29</a:t>
            </a:fld>
            <a:endParaRPr lang="en-CA"/>
          </a:p>
        </p:txBody>
      </p:sp>
    </p:spTree>
    <p:extLst>
      <p:ext uri="{BB962C8B-B14F-4D97-AF65-F5344CB8AC3E}">
        <p14:creationId xmlns:p14="http://schemas.microsoft.com/office/powerpoint/2010/main" val="41335492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9767AB8-642D-4455-AF37-8EB63883D0CB}" type="slidenum">
              <a:rPr lang="en-CA" smtClean="0"/>
              <a:t>30</a:t>
            </a:fld>
            <a:endParaRPr lang="en-CA"/>
          </a:p>
        </p:txBody>
      </p:sp>
    </p:spTree>
    <p:extLst>
      <p:ext uri="{BB962C8B-B14F-4D97-AF65-F5344CB8AC3E}">
        <p14:creationId xmlns:p14="http://schemas.microsoft.com/office/powerpoint/2010/main" val="2496491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767AB8-642D-4455-AF37-8EB63883D0CB}" type="slidenum">
              <a:rPr lang="en-CA" smtClean="0"/>
              <a:t>3</a:t>
            </a:fld>
            <a:endParaRPr lang="en-CA"/>
          </a:p>
        </p:txBody>
      </p:sp>
    </p:spTree>
    <p:extLst>
      <p:ext uri="{BB962C8B-B14F-4D97-AF65-F5344CB8AC3E}">
        <p14:creationId xmlns:p14="http://schemas.microsoft.com/office/powerpoint/2010/main" val="34718685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9767AB8-642D-4455-AF37-8EB63883D0CB}" type="slidenum">
              <a:rPr lang="en-CA" smtClean="0"/>
              <a:t>31</a:t>
            </a:fld>
            <a:endParaRPr lang="en-CA"/>
          </a:p>
        </p:txBody>
      </p:sp>
    </p:spTree>
    <p:extLst>
      <p:ext uri="{BB962C8B-B14F-4D97-AF65-F5344CB8AC3E}">
        <p14:creationId xmlns:p14="http://schemas.microsoft.com/office/powerpoint/2010/main" val="24160515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767AB8-642D-4455-AF37-8EB63883D0CB}" type="slidenum">
              <a:rPr lang="en-CA" smtClean="0"/>
              <a:t>32</a:t>
            </a:fld>
            <a:endParaRPr lang="en-CA"/>
          </a:p>
        </p:txBody>
      </p:sp>
    </p:spTree>
    <p:extLst>
      <p:ext uri="{BB962C8B-B14F-4D97-AF65-F5344CB8AC3E}">
        <p14:creationId xmlns:p14="http://schemas.microsoft.com/office/powerpoint/2010/main" val="27746016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767AB8-642D-4455-AF37-8EB63883D0CB}" type="slidenum">
              <a:rPr lang="en-CA" smtClean="0"/>
              <a:t>33</a:t>
            </a:fld>
            <a:endParaRPr lang="en-CA"/>
          </a:p>
        </p:txBody>
      </p:sp>
    </p:spTree>
    <p:extLst>
      <p:ext uri="{BB962C8B-B14F-4D97-AF65-F5344CB8AC3E}">
        <p14:creationId xmlns:p14="http://schemas.microsoft.com/office/powerpoint/2010/main" val="41673027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767AB8-642D-4455-AF37-8EB63883D0CB}" type="slidenum">
              <a:rPr lang="en-CA" smtClean="0"/>
              <a:t>34</a:t>
            </a:fld>
            <a:endParaRPr lang="en-CA"/>
          </a:p>
        </p:txBody>
      </p:sp>
    </p:spTree>
    <p:extLst>
      <p:ext uri="{BB962C8B-B14F-4D97-AF65-F5344CB8AC3E}">
        <p14:creationId xmlns:p14="http://schemas.microsoft.com/office/powerpoint/2010/main" val="39217399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767AB8-642D-4455-AF37-8EB63883D0CB}" type="slidenum">
              <a:rPr lang="en-CA" smtClean="0"/>
              <a:t>35</a:t>
            </a:fld>
            <a:endParaRPr lang="en-CA"/>
          </a:p>
        </p:txBody>
      </p:sp>
    </p:spTree>
    <p:extLst>
      <p:ext uri="{BB962C8B-B14F-4D97-AF65-F5344CB8AC3E}">
        <p14:creationId xmlns:p14="http://schemas.microsoft.com/office/powerpoint/2010/main" val="14975182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767AB8-642D-4455-AF37-8EB63883D0CB}" type="slidenum">
              <a:rPr lang="en-CA" smtClean="0"/>
              <a:t>36</a:t>
            </a:fld>
            <a:endParaRPr lang="en-CA"/>
          </a:p>
        </p:txBody>
      </p:sp>
    </p:spTree>
    <p:extLst>
      <p:ext uri="{BB962C8B-B14F-4D97-AF65-F5344CB8AC3E}">
        <p14:creationId xmlns:p14="http://schemas.microsoft.com/office/powerpoint/2010/main" val="31455853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767AB8-642D-4455-AF37-8EB63883D0CB}" type="slidenum">
              <a:rPr lang="en-CA" smtClean="0"/>
              <a:t>37</a:t>
            </a:fld>
            <a:endParaRPr lang="en-CA"/>
          </a:p>
        </p:txBody>
      </p:sp>
    </p:spTree>
    <p:extLst>
      <p:ext uri="{BB962C8B-B14F-4D97-AF65-F5344CB8AC3E}">
        <p14:creationId xmlns:p14="http://schemas.microsoft.com/office/powerpoint/2010/main" val="13096312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767AB8-642D-4455-AF37-8EB63883D0CB}" type="slidenum">
              <a:rPr lang="en-CA" smtClean="0"/>
              <a:t>38</a:t>
            </a:fld>
            <a:endParaRPr lang="en-CA"/>
          </a:p>
        </p:txBody>
      </p:sp>
    </p:spTree>
    <p:extLst>
      <p:ext uri="{BB962C8B-B14F-4D97-AF65-F5344CB8AC3E}">
        <p14:creationId xmlns:p14="http://schemas.microsoft.com/office/powerpoint/2010/main" val="13458687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767AB8-642D-4455-AF37-8EB63883D0CB}" type="slidenum">
              <a:rPr lang="en-CA" smtClean="0"/>
              <a:t>39</a:t>
            </a:fld>
            <a:endParaRPr lang="en-CA"/>
          </a:p>
        </p:txBody>
      </p:sp>
    </p:spTree>
    <p:extLst>
      <p:ext uri="{BB962C8B-B14F-4D97-AF65-F5344CB8AC3E}">
        <p14:creationId xmlns:p14="http://schemas.microsoft.com/office/powerpoint/2010/main" val="2915512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767AB8-642D-4455-AF37-8EB63883D0CB}" type="slidenum">
              <a:rPr lang="en-CA" smtClean="0"/>
              <a:t>4</a:t>
            </a:fld>
            <a:endParaRPr lang="en-CA"/>
          </a:p>
        </p:txBody>
      </p:sp>
    </p:spTree>
    <p:extLst>
      <p:ext uri="{BB962C8B-B14F-4D97-AF65-F5344CB8AC3E}">
        <p14:creationId xmlns:p14="http://schemas.microsoft.com/office/powerpoint/2010/main" val="905220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767AB8-642D-4455-AF37-8EB63883D0CB}" type="slidenum">
              <a:rPr lang="en-CA" smtClean="0"/>
              <a:t>5</a:t>
            </a:fld>
            <a:endParaRPr lang="en-CA"/>
          </a:p>
        </p:txBody>
      </p:sp>
    </p:spTree>
    <p:extLst>
      <p:ext uri="{BB962C8B-B14F-4D97-AF65-F5344CB8AC3E}">
        <p14:creationId xmlns:p14="http://schemas.microsoft.com/office/powerpoint/2010/main" val="907905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767AB8-642D-4455-AF37-8EB63883D0CB}" type="slidenum">
              <a:rPr lang="en-CA" smtClean="0"/>
              <a:t>7</a:t>
            </a:fld>
            <a:endParaRPr lang="en-CA"/>
          </a:p>
        </p:txBody>
      </p:sp>
    </p:spTree>
    <p:extLst>
      <p:ext uri="{BB962C8B-B14F-4D97-AF65-F5344CB8AC3E}">
        <p14:creationId xmlns:p14="http://schemas.microsoft.com/office/powerpoint/2010/main" val="2341249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767AB8-642D-4455-AF37-8EB63883D0CB}" type="slidenum">
              <a:rPr lang="en-CA" smtClean="0"/>
              <a:t>8</a:t>
            </a:fld>
            <a:endParaRPr lang="en-CA"/>
          </a:p>
        </p:txBody>
      </p:sp>
    </p:spTree>
    <p:extLst>
      <p:ext uri="{BB962C8B-B14F-4D97-AF65-F5344CB8AC3E}">
        <p14:creationId xmlns:p14="http://schemas.microsoft.com/office/powerpoint/2010/main" val="3371748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767AB8-642D-4455-AF37-8EB63883D0CB}" type="slidenum">
              <a:rPr lang="en-CA" smtClean="0"/>
              <a:t>9</a:t>
            </a:fld>
            <a:endParaRPr lang="en-CA"/>
          </a:p>
        </p:txBody>
      </p:sp>
    </p:spTree>
    <p:extLst>
      <p:ext uri="{BB962C8B-B14F-4D97-AF65-F5344CB8AC3E}">
        <p14:creationId xmlns:p14="http://schemas.microsoft.com/office/powerpoint/2010/main" val="2523222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767AB8-642D-4455-AF37-8EB63883D0CB}" type="slidenum">
              <a:rPr lang="en-CA" smtClean="0"/>
              <a:t>10</a:t>
            </a:fld>
            <a:endParaRPr lang="en-CA"/>
          </a:p>
        </p:txBody>
      </p:sp>
    </p:spTree>
    <p:extLst>
      <p:ext uri="{BB962C8B-B14F-4D97-AF65-F5344CB8AC3E}">
        <p14:creationId xmlns:p14="http://schemas.microsoft.com/office/powerpoint/2010/main" val="999431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10733828" y="1110597"/>
            <a:ext cx="2286000" cy="508000"/>
          </a:xfrm>
        </p:spPr>
        <p:txBody>
          <a:bodyPr/>
          <a:lstStyle/>
          <a:p>
            <a:fld id="{920EA80A-E061-4022-A55A-5A90FF30CC53}" type="datetimeFigureOut">
              <a:rPr lang="en-CA" smtClean="0"/>
              <a:t>2025-04-25</a:t>
            </a:fld>
            <a:endParaRPr lang="en-CA"/>
          </a:p>
        </p:txBody>
      </p:sp>
      <p:sp>
        <p:nvSpPr>
          <p:cNvPr id="17" name="Footer Placeholder 16"/>
          <p:cNvSpPr>
            <a:spLocks noGrp="1"/>
          </p:cNvSpPr>
          <p:nvPr>
            <p:ph type="ftr" sz="quarter" idx="11"/>
          </p:nvPr>
        </p:nvSpPr>
        <p:spPr bwMode="auto">
          <a:xfrm rot="5400000">
            <a:off x="10045959" y="4117661"/>
            <a:ext cx="3657600" cy="512064"/>
          </a:xfrm>
        </p:spPr>
        <p:txBody>
          <a:bodyPr/>
          <a:lstStyle/>
          <a:p>
            <a:endParaRPr lang="en-CA"/>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Slide Number Placeholder 28"/>
          <p:cNvSpPr>
            <a:spLocks noGrp="1"/>
          </p:cNvSpPr>
          <p:nvPr>
            <p:ph type="sldNum" sz="quarter" idx="12"/>
          </p:nvPr>
        </p:nvSpPr>
        <p:spPr bwMode="auto">
          <a:xfrm>
            <a:off x="1767392" y="4928702"/>
            <a:ext cx="812800" cy="517524"/>
          </a:xfrm>
        </p:spPr>
        <p:txBody>
          <a:bodyPr/>
          <a:lstStyle/>
          <a:p>
            <a:fld id="{ED02ACA8-DFE6-4BC3-AC40-0069BF3808FC}" type="slidenum">
              <a:rPr lang="en-CA" smtClean="0"/>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20EA80A-E061-4022-A55A-5A90FF30CC53}" type="datetimeFigureOut">
              <a:rPr lang="en-CA" smtClean="0"/>
              <a:t>2025-04-25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D02ACA8-DFE6-4BC3-AC40-0069BF3808FC}"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20EA80A-E061-4022-A55A-5A90FF30CC53}" type="datetimeFigureOut">
              <a:rPr lang="en-CA" smtClean="0"/>
              <a:t>2025-04-25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D02ACA8-DFE6-4BC3-AC40-0069BF3808FC}"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920EA80A-E061-4022-A55A-5A90FF30CC53}" type="datetimeFigureOut">
              <a:rPr lang="en-CA" smtClean="0"/>
              <a:t>2025-04-25</a:t>
            </a:fld>
            <a:endParaRPr lang="en-CA"/>
          </a:p>
        </p:txBody>
      </p:sp>
      <p:sp>
        <p:nvSpPr>
          <p:cNvPr id="9" name="Slide Number Placeholder 8"/>
          <p:cNvSpPr>
            <a:spLocks noGrp="1"/>
          </p:cNvSpPr>
          <p:nvPr>
            <p:ph type="sldNum" sz="quarter" idx="15"/>
          </p:nvPr>
        </p:nvSpPr>
        <p:spPr/>
        <p:txBody>
          <a:bodyPr rtlCol="0"/>
          <a:lstStyle/>
          <a:p>
            <a:fld id="{ED02ACA8-DFE6-4BC3-AC40-0069BF3808FC}" type="slidenum">
              <a:rPr lang="en-CA" smtClean="0"/>
              <a:t>‹#›</a:t>
            </a:fld>
            <a:endParaRPr lang="en-CA"/>
          </a:p>
        </p:txBody>
      </p:sp>
      <p:sp>
        <p:nvSpPr>
          <p:cNvPr id="10" name="Footer Placeholder 9"/>
          <p:cNvSpPr>
            <a:spLocks noGrp="1"/>
          </p:cNvSpPr>
          <p:nvPr>
            <p:ph type="ftr" sz="quarter" idx="16"/>
          </p:nvPr>
        </p:nvSpPr>
        <p:spPr/>
        <p:txBody>
          <a:bodyPr rtlCol="0"/>
          <a:lstStyle/>
          <a:p>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920EA80A-E061-4022-A55A-5A90FF30CC53}" type="datetimeFigureOut">
              <a:rPr lang="en-CA" smtClean="0"/>
              <a:t>2025-04-25</a:t>
            </a:fld>
            <a:endParaRPr lang="en-CA"/>
          </a:p>
        </p:txBody>
      </p:sp>
      <p:sp>
        <p:nvSpPr>
          <p:cNvPr id="5" name="Footer Placeholder 4"/>
          <p:cNvSpPr>
            <a:spLocks noGrp="1"/>
          </p:cNvSpPr>
          <p:nvPr>
            <p:ph type="ftr" sz="quarter" idx="11"/>
          </p:nvPr>
        </p:nvSpPr>
        <p:spPr bwMode="auto">
          <a:xfrm rot="5400000">
            <a:off x="10046208" y="4114800"/>
            <a:ext cx="3657600" cy="512064"/>
          </a:xfrm>
        </p:spPr>
        <p:txBody>
          <a:bodyPr/>
          <a:lstStyle/>
          <a:p>
            <a:endParaRPr lang="en-CA"/>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Slide Number Placeholder 5"/>
          <p:cNvSpPr>
            <a:spLocks noGrp="1"/>
          </p:cNvSpPr>
          <p:nvPr>
            <p:ph type="sldNum" sz="quarter" idx="12"/>
          </p:nvPr>
        </p:nvSpPr>
        <p:spPr bwMode="auto">
          <a:xfrm>
            <a:off x="1787488" y="4928702"/>
            <a:ext cx="812800" cy="517524"/>
          </a:xfrm>
        </p:spPr>
        <p:txBody>
          <a:bodyPr/>
          <a:lstStyle/>
          <a:p>
            <a:fld id="{ED02ACA8-DFE6-4BC3-AC40-0069BF3808FC}" type="slidenum">
              <a:rPr lang="en-CA" smtClean="0"/>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920EA80A-E061-4022-A55A-5A90FF30CC53}" type="datetimeFigureOut">
              <a:rPr lang="en-CA" smtClean="0"/>
              <a:t>2025-04-25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D02ACA8-DFE6-4BC3-AC40-0069BF3808FC}" type="slidenum">
              <a:rPr lang="en-CA" smtClean="0"/>
              <a:t>‹#›</a:t>
            </a:fld>
            <a:endParaRPr lang="en-CA"/>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920EA80A-E061-4022-A55A-5A90FF30CC53}" type="datetimeFigureOut">
              <a:rPr lang="en-CA" smtClean="0"/>
              <a:t>2025-04-25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D02ACA8-DFE6-4BC3-AC40-0069BF3808FC}" type="slidenum">
              <a:rPr lang="en-CA" smtClean="0"/>
              <a:t>‹#›</a:t>
            </a:fld>
            <a:endParaRPr lang="en-CA"/>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920EA80A-E061-4022-A55A-5A90FF30CC53}" type="datetimeFigureOut">
              <a:rPr lang="en-CA" smtClean="0"/>
              <a:t>2025-04-25</a:t>
            </a:fld>
            <a:endParaRPr lang="en-CA"/>
          </a:p>
        </p:txBody>
      </p:sp>
      <p:sp>
        <p:nvSpPr>
          <p:cNvPr id="7" name="Slide Number Placeholder 6"/>
          <p:cNvSpPr>
            <a:spLocks noGrp="1"/>
          </p:cNvSpPr>
          <p:nvPr>
            <p:ph type="sldNum" sz="quarter" idx="11"/>
          </p:nvPr>
        </p:nvSpPr>
        <p:spPr/>
        <p:txBody>
          <a:bodyPr rtlCol="0"/>
          <a:lstStyle/>
          <a:p>
            <a:fld id="{ED02ACA8-DFE6-4BC3-AC40-0069BF3808FC}" type="slidenum">
              <a:rPr lang="en-CA" smtClean="0"/>
              <a:t>‹#›</a:t>
            </a:fld>
            <a:endParaRPr lang="en-CA"/>
          </a:p>
        </p:txBody>
      </p:sp>
      <p:sp>
        <p:nvSpPr>
          <p:cNvPr id="8" name="Footer Placeholder 7"/>
          <p:cNvSpPr>
            <a:spLocks noGrp="1"/>
          </p:cNvSpPr>
          <p:nvPr>
            <p:ph type="ftr" sz="quarter" idx="12"/>
          </p:nvPr>
        </p:nvSpPr>
        <p:spPr/>
        <p:txBody>
          <a:bodyPr rtlCol="0"/>
          <a:lstStyle/>
          <a:p>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0EA80A-E061-4022-A55A-5A90FF30CC53}" type="datetimeFigureOut">
              <a:rPr lang="en-CA" smtClean="0"/>
              <a:t>2025-04-25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D02ACA8-DFE6-4BC3-AC40-0069BF3808FC}"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920EA80A-E061-4022-A55A-5A90FF30CC53}" type="datetimeFigureOut">
              <a:rPr lang="en-CA" smtClean="0"/>
              <a:t>2025-04-25</a:t>
            </a:fld>
            <a:endParaRPr lang="en-CA"/>
          </a:p>
        </p:txBody>
      </p:sp>
      <p:sp>
        <p:nvSpPr>
          <p:cNvPr id="22" name="Slide Number Placeholder 21"/>
          <p:cNvSpPr>
            <a:spLocks noGrp="1"/>
          </p:cNvSpPr>
          <p:nvPr>
            <p:ph type="sldNum" sz="quarter" idx="15"/>
          </p:nvPr>
        </p:nvSpPr>
        <p:spPr/>
        <p:txBody>
          <a:bodyPr rtlCol="0"/>
          <a:lstStyle/>
          <a:p>
            <a:fld id="{ED02ACA8-DFE6-4BC3-AC40-0069BF3808FC}" type="slidenum">
              <a:rPr lang="en-CA" smtClean="0"/>
              <a:t>‹#›</a:t>
            </a:fld>
            <a:endParaRPr lang="en-CA"/>
          </a:p>
        </p:txBody>
      </p:sp>
      <p:sp>
        <p:nvSpPr>
          <p:cNvPr id="23" name="Footer Placeholder 22"/>
          <p:cNvSpPr>
            <a:spLocks noGrp="1"/>
          </p:cNvSpPr>
          <p:nvPr>
            <p:ph type="ftr" sz="quarter" idx="16"/>
          </p:nvPr>
        </p:nvSpPr>
        <p:spPr/>
        <p:txBody>
          <a:bodyPr rtlCol="0"/>
          <a:lstStyle/>
          <a:p>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Date Placeholder 16"/>
          <p:cNvSpPr>
            <a:spLocks noGrp="1"/>
          </p:cNvSpPr>
          <p:nvPr>
            <p:ph type="dt" sz="half" idx="10"/>
          </p:nvPr>
        </p:nvSpPr>
        <p:spPr/>
        <p:txBody>
          <a:bodyPr rtlCol="0"/>
          <a:lstStyle/>
          <a:p>
            <a:fld id="{920EA80A-E061-4022-A55A-5A90FF30CC53}" type="datetimeFigureOut">
              <a:rPr lang="en-CA" smtClean="0"/>
              <a:t>2025-04-25</a:t>
            </a:fld>
            <a:endParaRPr lang="en-CA"/>
          </a:p>
        </p:txBody>
      </p:sp>
      <p:sp>
        <p:nvSpPr>
          <p:cNvPr id="18" name="Slide Number Placeholder 17"/>
          <p:cNvSpPr>
            <a:spLocks noGrp="1"/>
          </p:cNvSpPr>
          <p:nvPr>
            <p:ph type="sldNum" sz="quarter" idx="11"/>
          </p:nvPr>
        </p:nvSpPr>
        <p:spPr/>
        <p:txBody>
          <a:bodyPr rtlCol="0"/>
          <a:lstStyle/>
          <a:p>
            <a:fld id="{ED02ACA8-DFE6-4BC3-AC40-0069BF3808FC}" type="slidenum">
              <a:rPr lang="en-CA" smtClean="0"/>
              <a:t>‹#›</a:t>
            </a:fld>
            <a:endParaRPr lang="en-CA"/>
          </a:p>
        </p:txBody>
      </p:sp>
      <p:sp>
        <p:nvSpPr>
          <p:cNvPr id="21" name="Footer Placeholder 20"/>
          <p:cNvSpPr>
            <a:spLocks noGrp="1"/>
          </p:cNvSpPr>
          <p:nvPr>
            <p:ph type="ftr" sz="quarter" idx="12"/>
          </p:nvPr>
        </p:nvSpPr>
        <p:spPr/>
        <p:txBody>
          <a:bodyPr rtlCol="0"/>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920EA80A-E061-4022-A55A-5A90FF30CC53}" type="datetimeFigureOut">
              <a:rPr lang="en-CA" smtClean="0"/>
              <a:t>2025-04-25</a:t>
            </a:fld>
            <a:endParaRPr lang="en-CA"/>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CA"/>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ED02ACA8-DFE6-4BC3-AC40-0069BF3808FC}"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hyperlink" Target="http://www.bcmath.ca/"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29.wmf"/><Relationship Id="rId3" Type="http://schemas.openxmlformats.org/officeDocument/2006/relationships/notesSlide" Target="../notesSlides/notesSlide10.xml"/><Relationship Id="rId7" Type="http://schemas.openxmlformats.org/officeDocument/2006/relationships/image" Target="../media/image26.wmf"/><Relationship Id="rId12" Type="http://schemas.openxmlformats.org/officeDocument/2006/relationships/oleObject" Target="../embeddings/oleObject12.bin"/><Relationship Id="rId17" Type="http://schemas.openxmlformats.org/officeDocument/2006/relationships/image" Target="../media/image31.wmf"/><Relationship Id="rId2" Type="http://schemas.openxmlformats.org/officeDocument/2006/relationships/slideLayout" Target="../slideLayouts/slideLayout2.xml"/><Relationship Id="rId16" Type="http://schemas.openxmlformats.org/officeDocument/2006/relationships/oleObject" Target="../embeddings/oleObject14.bin"/><Relationship Id="rId1" Type="http://schemas.openxmlformats.org/officeDocument/2006/relationships/tags" Target="../tags/tag11.xml"/><Relationship Id="rId6" Type="http://schemas.openxmlformats.org/officeDocument/2006/relationships/oleObject" Target="../embeddings/oleObject9.bin"/><Relationship Id="rId11" Type="http://schemas.openxmlformats.org/officeDocument/2006/relationships/image" Target="../media/image28.wmf"/><Relationship Id="rId5" Type="http://schemas.openxmlformats.org/officeDocument/2006/relationships/image" Target="../media/image25.wmf"/><Relationship Id="rId15" Type="http://schemas.openxmlformats.org/officeDocument/2006/relationships/image" Target="../media/image30.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27.wmf"/><Relationship Id="rId14" Type="http://schemas.openxmlformats.org/officeDocument/2006/relationships/oleObject" Target="../embeddings/oleObject13.bin"/></Relationships>
</file>

<file path=ppt/slides/_rels/slide12.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19.bin"/><Relationship Id="rId18" Type="http://schemas.openxmlformats.org/officeDocument/2006/relationships/image" Target="../media/image38.wmf"/><Relationship Id="rId26" Type="http://schemas.openxmlformats.org/officeDocument/2006/relationships/image" Target="../media/image42.wmf"/><Relationship Id="rId3" Type="http://schemas.openxmlformats.org/officeDocument/2006/relationships/notesSlide" Target="../notesSlides/notesSlide11.xml"/><Relationship Id="rId21" Type="http://schemas.openxmlformats.org/officeDocument/2006/relationships/oleObject" Target="../embeddings/oleObject23.bin"/><Relationship Id="rId7" Type="http://schemas.openxmlformats.org/officeDocument/2006/relationships/oleObject" Target="../embeddings/oleObject16.bin"/><Relationship Id="rId12" Type="http://schemas.openxmlformats.org/officeDocument/2006/relationships/image" Target="../media/image29.wmf"/><Relationship Id="rId17" Type="http://schemas.openxmlformats.org/officeDocument/2006/relationships/oleObject" Target="../embeddings/oleObject21.bin"/><Relationship Id="rId25" Type="http://schemas.openxmlformats.org/officeDocument/2006/relationships/oleObject" Target="../embeddings/oleObject25.bin"/><Relationship Id="rId2" Type="http://schemas.openxmlformats.org/officeDocument/2006/relationships/slideLayout" Target="../slideLayouts/slideLayout2.xml"/><Relationship Id="rId16" Type="http://schemas.openxmlformats.org/officeDocument/2006/relationships/image" Target="../media/image37.wmf"/><Relationship Id="rId20" Type="http://schemas.openxmlformats.org/officeDocument/2006/relationships/image" Target="../media/image39.wmf"/><Relationship Id="rId1" Type="http://schemas.openxmlformats.org/officeDocument/2006/relationships/tags" Target="../tags/tag12.xml"/><Relationship Id="rId6" Type="http://schemas.openxmlformats.org/officeDocument/2006/relationships/image" Target="../media/image33.wmf"/><Relationship Id="rId11" Type="http://schemas.openxmlformats.org/officeDocument/2006/relationships/oleObject" Target="../embeddings/oleObject18.bin"/><Relationship Id="rId24" Type="http://schemas.openxmlformats.org/officeDocument/2006/relationships/image" Target="../media/image41.wmf"/><Relationship Id="rId5" Type="http://schemas.openxmlformats.org/officeDocument/2006/relationships/oleObject" Target="../embeddings/oleObject15.bin"/><Relationship Id="rId15" Type="http://schemas.openxmlformats.org/officeDocument/2006/relationships/oleObject" Target="../embeddings/oleObject20.bin"/><Relationship Id="rId23" Type="http://schemas.openxmlformats.org/officeDocument/2006/relationships/oleObject" Target="../embeddings/oleObject24.bin"/><Relationship Id="rId10" Type="http://schemas.openxmlformats.org/officeDocument/2006/relationships/image" Target="../media/image35.wmf"/><Relationship Id="rId19" Type="http://schemas.openxmlformats.org/officeDocument/2006/relationships/oleObject" Target="../embeddings/oleObject22.bin"/><Relationship Id="rId4" Type="http://schemas.openxmlformats.org/officeDocument/2006/relationships/image" Target="../media/image32.png"/><Relationship Id="rId9" Type="http://schemas.openxmlformats.org/officeDocument/2006/relationships/oleObject" Target="../embeddings/oleObject17.bin"/><Relationship Id="rId14" Type="http://schemas.openxmlformats.org/officeDocument/2006/relationships/image" Target="../media/image36.wmf"/><Relationship Id="rId22" Type="http://schemas.openxmlformats.org/officeDocument/2006/relationships/image" Target="../media/image40.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customXml" Target="../ink/ink1.xml"/><Relationship Id="rId5" Type="http://schemas.openxmlformats.org/officeDocument/2006/relationships/image" Target="../media/image43.wmf"/><Relationship Id="rId4" Type="http://schemas.openxmlformats.org/officeDocument/2006/relationships/oleObject" Target="../embeddings/oleObject26.bin"/></Relationships>
</file>

<file path=ppt/slides/_rels/slide14.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notesSlide" Target="../notesSlides/notesSlide13.xml"/><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25.png"/><Relationship Id="rId5" Type="http://schemas.openxmlformats.org/officeDocument/2006/relationships/image" Target="../media/image45.wmf"/><Relationship Id="rId4" Type="http://schemas.openxmlformats.org/officeDocument/2006/relationships/oleObject" Target="../embeddings/oleObject27.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47.wmf"/><Relationship Id="rId4" Type="http://schemas.openxmlformats.org/officeDocument/2006/relationships/oleObject" Target="../embeddings/oleObject29.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oleObject" Target="../embeddings/oleObject31.bin"/><Relationship Id="rId5" Type="http://schemas.openxmlformats.org/officeDocument/2006/relationships/image" Target="../media/image48.wmf"/><Relationship Id="rId4" Type="http://schemas.openxmlformats.org/officeDocument/2006/relationships/oleObject" Target="../embeddings/oleObject30.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54.wmf"/><Relationship Id="rId18" Type="http://schemas.openxmlformats.org/officeDocument/2006/relationships/oleObject" Target="../embeddings/oleObject39.bin"/><Relationship Id="rId3" Type="http://schemas.openxmlformats.org/officeDocument/2006/relationships/notesSlide" Target="../notesSlides/notesSlide17.xml"/><Relationship Id="rId21" Type="http://schemas.openxmlformats.org/officeDocument/2006/relationships/image" Target="../media/image58.wmf"/><Relationship Id="rId7" Type="http://schemas.openxmlformats.org/officeDocument/2006/relationships/image" Target="../media/image52.wmf"/><Relationship Id="rId12" Type="http://schemas.openxmlformats.org/officeDocument/2006/relationships/oleObject" Target="../embeddings/oleObject36.bin"/><Relationship Id="rId17" Type="http://schemas.openxmlformats.org/officeDocument/2006/relationships/image" Target="../media/image56.wmf"/><Relationship Id="rId2" Type="http://schemas.openxmlformats.org/officeDocument/2006/relationships/slideLayout" Target="../slideLayouts/slideLayout2.xml"/><Relationship Id="rId16" Type="http://schemas.openxmlformats.org/officeDocument/2006/relationships/oleObject" Target="../embeddings/oleObject38.bin"/><Relationship Id="rId20" Type="http://schemas.openxmlformats.org/officeDocument/2006/relationships/oleObject" Target="../embeddings/oleObject40.bin"/><Relationship Id="rId1" Type="http://schemas.openxmlformats.org/officeDocument/2006/relationships/tags" Target="../tags/tag18.xml"/><Relationship Id="rId6" Type="http://schemas.openxmlformats.org/officeDocument/2006/relationships/oleObject" Target="../embeddings/oleObject33.bin"/><Relationship Id="rId11" Type="http://schemas.openxmlformats.org/officeDocument/2006/relationships/image" Target="../media/image53.wmf"/><Relationship Id="rId5" Type="http://schemas.openxmlformats.org/officeDocument/2006/relationships/image" Target="../media/image29.wmf"/><Relationship Id="rId15" Type="http://schemas.openxmlformats.org/officeDocument/2006/relationships/image" Target="../media/image55.wmf"/><Relationship Id="rId10" Type="http://schemas.openxmlformats.org/officeDocument/2006/relationships/oleObject" Target="../embeddings/oleObject35.bin"/><Relationship Id="rId19" Type="http://schemas.openxmlformats.org/officeDocument/2006/relationships/image" Target="../media/image57.wmf"/><Relationship Id="rId4" Type="http://schemas.openxmlformats.org/officeDocument/2006/relationships/oleObject" Target="../embeddings/oleObject32.bin"/><Relationship Id="rId9" Type="http://schemas.openxmlformats.org/officeDocument/2006/relationships/image" Target="../media/image31.wmf"/><Relationship Id="rId14" Type="http://schemas.openxmlformats.org/officeDocument/2006/relationships/oleObject" Target="../embeddings/oleObject37.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66.png"/><Relationship Id="rId4" Type="http://schemas.openxmlformats.org/officeDocument/2006/relationships/image" Target="../media/image6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6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7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73.png"/><Relationship Id="rId4" Type="http://schemas.openxmlformats.org/officeDocument/2006/relationships/image" Target="../media/image7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7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76.png"/><Relationship Id="rId4" Type="http://schemas.openxmlformats.org/officeDocument/2006/relationships/image" Target="../media/image75.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77.png"/></Relationships>
</file>

<file path=ppt/slides/_rels/slide29.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notesSlide" Target="../notesSlides/notesSlide28.xml"/><Relationship Id="rId7" Type="http://schemas.openxmlformats.org/officeDocument/2006/relationships/image" Target="../media/image81.png"/><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3.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notesSlide" Target="../notesSlides/notesSlide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notesSlide" Target="../notesSlides/notesSlide29.xml"/><Relationship Id="rId7" Type="http://schemas.openxmlformats.org/officeDocument/2006/relationships/image" Target="../media/image86.png"/><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87.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88.png"/></Relationships>
</file>

<file path=ppt/slides/_rels/slide33.xml.rels><?xml version="1.0" encoding="UTF-8" standalone="yes"?>
<Relationships xmlns="http://schemas.openxmlformats.org/package/2006/relationships"><Relationship Id="rId8" Type="http://schemas.openxmlformats.org/officeDocument/2006/relationships/image" Target="../media/image91.wmf"/><Relationship Id="rId3" Type="http://schemas.openxmlformats.org/officeDocument/2006/relationships/notesSlide" Target="../notesSlides/notesSlide32.xml"/><Relationship Id="rId7"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image" Target="../media/image90.wmf"/><Relationship Id="rId5" Type="http://schemas.openxmlformats.org/officeDocument/2006/relationships/oleObject" Target="../embeddings/oleObject41.bin"/><Relationship Id="rId4" Type="http://schemas.openxmlformats.org/officeDocument/2006/relationships/image" Target="../media/image8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94.png"/><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87.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notesSlide" Target="../notesSlides/notesSlide35.xml"/><Relationship Id="rId7" Type="http://schemas.openxmlformats.org/officeDocument/2006/relationships/image" Target="../media/image97.png"/><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oleObject" Target="../embeddings/oleObject43.bin"/><Relationship Id="rId5" Type="http://schemas.openxmlformats.org/officeDocument/2006/relationships/image" Target="../media/image96.png"/><Relationship Id="rId4" Type="http://schemas.openxmlformats.org/officeDocument/2006/relationships/image" Target="../media/image95.png"/><Relationship Id="rId9" Type="http://schemas.openxmlformats.org/officeDocument/2006/relationships/image" Target="../media/image99.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image" Target="../media/image96.png"/><Relationship Id="rId4" Type="http://schemas.openxmlformats.org/officeDocument/2006/relationships/image" Target="../media/image100.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8.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104.png"/></Relationships>
</file>

<file path=ppt/slides/_rels/slide4.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image" Target="../media/image8.wmf"/><Relationship Id="rId3" Type="http://schemas.openxmlformats.org/officeDocument/2006/relationships/notesSlide" Target="../notesSlides/notesSlide4.xml"/><Relationship Id="rId7" Type="http://schemas.openxmlformats.org/officeDocument/2006/relationships/oleObject" Target="../embeddings/oleObject3.bin"/><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5.wmf"/><Relationship Id="rId11" Type="http://schemas.openxmlformats.org/officeDocument/2006/relationships/image" Target="../media/image9.png"/><Relationship Id="rId5" Type="http://schemas.openxmlformats.org/officeDocument/2006/relationships/oleObject" Target="../embeddings/oleObject2.bin"/><Relationship Id="rId10" Type="http://schemas.openxmlformats.org/officeDocument/2006/relationships/image" Target="../media/image7.wmf"/><Relationship Id="rId4" Type="http://schemas.openxmlformats.org/officeDocument/2006/relationships/image" Target="../media/image2.png"/><Relationship Id="rId9"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4.wmf"/><Relationship Id="rId5" Type="http://schemas.openxmlformats.org/officeDocument/2006/relationships/oleObject" Target="../embeddings/oleObject6.bin"/><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7.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8.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1744" y="3068960"/>
            <a:ext cx="6172200" cy="1894362"/>
          </a:xfrm>
        </p:spPr>
        <p:txBody>
          <a:bodyPr>
            <a:normAutofit fontScale="90000"/>
          </a:bodyPr>
          <a:lstStyle/>
          <a:p>
            <a:r>
              <a:rPr lang="en-CA" dirty="0"/>
              <a:t>Section 15</a:t>
            </a:r>
            <a:br>
              <a:rPr lang="en-CA" dirty="0"/>
            </a:br>
            <a:r>
              <a:rPr lang="en-CA" dirty="0"/>
              <a:t>Inference for the Slope of a Regression Line</a:t>
            </a:r>
            <a:br>
              <a:rPr lang="en-CA" dirty="0"/>
            </a:br>
            <a:endParaRPr lang="en-CA" dirty="0"/>
          </a:p>
        </p:txBody>
      </p:sp>
      <p:sp>
        <p:nvSpPr>
          <p:cNvPr id="3" name="Subtitle 2"/>
          <p:cNvSpPr>
            <a:spLocks noGrp="1"/>
          </p:cNvSpPr>
          <p:nvPr>
            <p:ph type="subTitle" idx="1"/>
          </p:nvPr>
        </p:nvSpPr>
        <p:spPr/>
        <p:txBody>
          <a:bodyPr/>
          <a:lstStyle/>
          <a:p>
            <a:endParaRPr lang="en-CA"/>
          </a:p>
        </p:txBody>
      </p:sp>
      <p:sp>
        <p:nvSpPr>
          <p:cNvPr id="4" name="Text Box 5"/>
          <p:cNvSpPr txBox="1">
            <a:spLocks noChangeArrowheads="1"/>
          </p:cNvSpPr>
          <p:nvPr/>
        </p:nvSpPr>
        <p:spPr bwMode="auto">
          <a:xfrm>
            <a:off x="6608764" y="6613526"/>
            <a:ext cx="4059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dirty="0"/>
              <a:t>© Copyright all rights reserved to Homework depot: </a:t>
            </a:r>
            <a:r>
              <a:rPr lang="en-US" sz="1000" dirty="0">
                <a:hlinkClick r:id="rId4"/>
              </a:rPr>
              <a:t>www.BCMath.ca</a:t>
            </a:r>
            <a:r>
              <a:rPr lang="en-US" sz="1000" dirty="0"/>
              <a:t> </a:t>
            </a:r>
          </a:p>
        </p:txBody>
      </p:sp>
    </p:spTree>
    <p:custDataLst>
      <p:tags r:id="rId1"/>
    </p:custDataLst>
    <p:extLst>
      <p:ext uri="{BB962C8B-B14F-4D97-AF65-F5344CB8AC3E}">
        <p14:creationId xmlns:p14="http://schemas.microsoft.com/office/powerpoint/2010/main" val="3877206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B81EC-F9CB-483A-A4F0-B934DCEA3FAE}"/>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79C80CD9-E380-4C39-8F1A-9FADFAEFFDCE}"/>
              </a:ext>
            </a:extLst>
          </p:cNvPr>
          <p:cNvPicPr>
            <a:picLocks noChangeAspect="1"/>
          </p:cNvPicPr>
          <p:nvPr/>
        </p:nvPicPr>
        <p:blipFill>
          <a:blip r:embed="rId4"/>
          <a:stretch>
            <a:fillRect/>
          </a:stretch>
        </p:blipFill>
        <p:spPr>
          <a:xfrm>
            <a:off x="271738" y="142237"/>
            <a:ext cx="10670582" cy="5041797"/>
          </a:xfrm>
          <a:prstGeom prst="rect">
            <a:avLst/>
          </a:prstGeom>
        </p:spPr>
      </p:pic>
    </p:spTree>
    <p:custDataLst>
      <p:tags r:id="rId1"/>
    </p:custDataLst>
    <p:extLst>
      <p:ext uri="{BB962C8B-B14F-4D97-AF65-F5344CB8AC3E}">
        <p14:creationId xmlns:p14="http://schemas.microsoft.com/office/powerpoint/2010/main" val="364899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A10C7-090F-4593-8A04-755B2B9CE7E1}"/>
              </a:ext>
            </a:extLst>
          </p:cNvPr>
          <p:cNvSpPr>
            <a:spLocks noGrp="1"/>
          </p:cNvSpPr>
          <p:nvPr>
            <p:ph type="title"/>
          </p:nvPr>
        </p:nvSpPr>
        <p:spPr>
          <a:xfrm>
            <a:off x="436880" y="213679"/>
            <a:ext cx="7467600" cy="498177"/>
          </a:xfrm>
        </p:spPr>
        <p:txBody>
          <a:bodyPr>
            <a:normAutofit fontScale="90000"/>
          </a:bodyPr>
          <a:lstStyle/>
          <a:p>
            <a:r>
              <a:rPr lang="en-CA" dirty="0"/>
              <a:t>Inference on a Linear Regression</a:t>
            </a:r>
          </a:p>
        </p:txBody>
      </p:sp>
      <p:sp>
        <p:nvSpPr>
          <p:cNvPr id="3" name="Content Placeholder 2">
            <a:extLst>
              <a:ext uri="{FF2B5EF4-FFF2-40B4-BE49-F238E27FC236}">
                <a16:creationId xmlns:a16="http://schemas.microsoft.com/office/drawing/2014/main" id="{9B1B0D94-2D2F-4EB3-8DD9-543BFD42A4DE}"/>
              </a:ext>
            </a:extLst>
          </p:cNvPr>
          <p:cNvSpPr>
            <a:spLocks noGrp="1"/>
          </p:cNvSpPr>
          <p:nvPr>
            <p:ph sz="quarter" idx="1"/>
          </p:nvPr>
        </p:nvSpPr>
        <p:spPr>
          <a:xfrm>
            <a:off x="294640" y="766917"/>
            <a:ext cx="11551920" cy="2637012"/>
          </a:xfrm>
        </p:spPr>
        <p:txBody>
          <a:bodyPr>
            <a:normAutofit/>
          </a:bodyPr>
          <a:lstStyle/>
          <a:p>
            <a:r>
              <a:rPr lang="en-CA" sz="2200" dirty="0"/>
              <a:t>When constructing a LSRL based on a sample data from a scatterplot, our line is just an approximation of the TRUE population regression line</a:t>
            </a:r>
          </a:p>
          <a:p>
            <a:r>
              <a:rPr lang="en-CA" sz="2200" dirty="0"/>
              <a:t>The slope and y-intercept of our LSRL is just an estimate and differs every time depending on our sample</a:t>
            </a:r>
          </a:p>
          <a:p>
            <a:r>
              <a:rPr lang="en-CA" sz="2200" dirty="0"/>
              <a:t>To goal is to use inference to find the true population Slope by getting a Percentage confidence interval for it</a:t>
            </a:r>
          </a:p>
          <a:p>
            <a:endParaRPr lang="en-CA" sz="2200" dirty="0"/>
          </a:p>
        </p:txBody>
      </p:sp>
      <p:graphicFrame>
        <p:nvGraphicFramePr>
          <p:cNvPr id="4" name="Object 3">
            <a:extLst>
              <a:ext uri="{FF2B5EF4-FFF2-40B4-BE49-F238E27FC236}">
                <a16:creationId xmlns:a16="http://schemas.microsoft.com/office/drawing/2014/main" id="{B264203D-A2FA-4D36-8DD7-A000A08B2B47}"/>
              </a:ext>
            </a:extLst>
          </p:cNvPr>
          <p:cNvGraphicFramePr>
            <a:graphicFrameLocks noChangeAspect="1"/>
          </p:cNvGraphicFramePr>
          <p:nvPr>
            <p:extLst>
              <p:ext uri="{D42A27DB-BD31-4B8C-83A1-F6EECF244321}">
                <p14:modId xmlns:p14="http://schemas.microsoft.com/office/powerpoint/2010/main" val="580692218"/>
              </p:ext>
            </p:extLst>
          </p:nvPr>
        </p:nvGraphicFramePr>
        <p:xfrm>
          <a:off x="2128766" y="3300003"/>
          <a:ext cx="1420578" cy="546376"/>
        </p:xfrm>
        <a:graphic>
          <a:graphicData uri="http://schemas.openxmlformats.org/presentationml/2006/ole">
            <mc:AlternateContent xmlns:mc="http://schemas.openxmlformats.org/markup-compatibility/2006">
              <mc:Choice xmlns:v="urn:schemas-microsoft-com:vml" Requires="v">
                <p:oleObj name="Equation" r:id="rId4" imgW="660240" imgH="253800" progId="Equation.DSMT4">
                  <p:embed/>
                </p:oleObj>
              </mc:Choice>
              <mc:Fallback>
                <p:oleObj name="Equation" r:id="rId4" imgW="660240" imgH="253800" progId="Equation.DSMT4">
                  <p:embed/>
                  <p:pic>
                    <p:nvPicPr>
                      <p:cNvPr id="4" name="Object 3">
                        <a:extLst>
                          <a:ext uri="{FF2B5EF4-FFF2-40B4-BE49-F238E27FC236}">
                            <a16:creationId xmlns:a16="http://schemas.microsoft.com/office/drawing/2014/main" id="{B264203D-A2FA-4D36-8DD7-A000A08B2B47}"/>
                          </a:ext>
                        </a:extLst>
                      </p:cNvPr>
                      <p:cNvPicPr/>
                      <p:nvPr/>
                    </p:nvPicPr>
                    <p:blipFill>
                      <a:blip r:embed="rId5"/>
                      <a:stretch>
                        <a:fillRect/>
                      </a:stretch>
                    </p:blipFill>
                    <p:spPr>
                      <a:xfrm>
                        <a:off x="2128766" y="3300003"/>
                        <a:ext cx="1420578" cy="546376"/>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6D6E033E-E91A-4910-91B0-182AECC36B44}"/>
              </a:ext>
            </a:extLst>
          </p:cNvPr>
          <p:cNvSpPr txBox="1"/>
          <p:nvPr/>
        </p:nvSpPr>
        <p:spPr>
          <a:xfrm>
            <a:off x="1124484" y="3380331"/>
            <a:ext cx="1061883" cy="430887"/>
          </a:xfrm>
          <a:prstGeom prst="rect">
            <a:avLst/>
          </a:prstGeom>
          <a:noFill/>
        </p:spPr>
        <p:txBody>
          <a:bodyPr wrap="square" rtlCol="0">
            <a:spAutoFit/>
          </a:bodyPr>
          <a:lstStyle/>
          <a:p>
            <a:r>
              <a:rPr lang="en-CA" sz="2200" dirty="0">
                <a:solidFill>
                  <a:srgbClr val="FF0000"/>
                </a:solidFill>
              </a:rPr>
              <a:t>LSRL</a:t>
            </a:r>
          </a:p>
        </p:txBody>
      </p:sp>
      <p:graphicFrame>
        <p:nvGraphicFramePr>
          <p:cNvPr id="6" name="Object 5">
            <a:extLst>
              <a:ext uri="{FF2B5EF4-FFF2-40B4-BE49-F238E27FC236}">
                <a16:creationId xmlns:a16="http://schemas.microsoft.com/office/drawing/2014/main" id="{BE051732-6E38-426A-B6EF-3FD7FF2F72DA}"/>
              </a:ext>
            </a:extLst>
          </p:cNvPr>
          <p:cNvGraphicFramePr>
            <a:graphicFrameLocks noChangeAspect="1"/>
          </p:cNvGraphicFramePr>
          <p:nvPr>
            <p:extLst>
              <p:ext uri="{D42A27DB-BD31-4B8C-83A1-F6EECF244321}">
                <p14:modId xmlns:p14="http://schemas.microsoft.com/office/powerpoint/2010/main" val="2400344496"/>
              </p:ext>
            </p:extLst>
          </p:nvPr>
        </p:nvGraphicFramePr>
        <p:xfrm>
          <a:off x="1194753" y="3825499"/>
          <a:ext cx="1174750" cy="438150"/>
        </p:xfrm>
        <a:graphic>
          <a:graphicData uri="http://schemas.openxmlformats.org/presentationml/2006/ole">
            <mc:AlternateContent xmlns:mc="http://schemas.openxmlformats.org/markup-compatibility/2006">
              <mc:Choice xmlns:v="urn:schemas-microsoft-com:vml" Requires="v">
                <p:oleObj name="Equation" r:id="rId6" imgW="545760" imgH="203040" progId="Equation.DSMT4">
                  <p:embed/>
                </p:oleObj>
              </mc:Choice>
              <mc:Fallback>
                <p:oleObj name="Equation" r:id="rId6" imgW="545760" imgH="203040" progId="Equation.DSMT4">
                  <p:embed/>
                  <p:pic>
                    <p:nvPicPr>
                      <p:cNvPr id="6" name="Object 5">
                        <a:extLst>
                          <a:ext uri="{FF2B5EF4-FFF2-40B4-BE49-F238E27FC236}">
                            <a16:creationId xmlns:a16="http://schemas.microsoft.com/office/drawing/2014/main" id="{BE051732-6E38-426A-B6EF-3FD7FF2F72DA}"/>
                          </a:ext>
                        </a:extLst>
                      </p:cNvPr>
                      <p:cNvPicPr/>
                      <p:nvPr/>
                    </p:nvPicPr>
                    <p:blipFill>
                      <a:blip r:embed="rId7"/>
                      <a:stretch>
                        <a:fillRect/>
                      </a:stretch>
                    </p:blipFill>
                    <p:spPr>
                      <a:xfrm>
                        <a:off x="1194753" y="3825499"/>
                        <a:ext cx="1174750" cy="4381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F33893BA-8E0E-498A-B752-ED072270FE92}"/>
              </a:ext>
            </a:extLst>
          </p:cNvPr>
          <p:cNvGraphicFramePr>
            <a:graphicFrameLocks noChangeAspect="1"/>
          </p:cNvGraphicFramePr>
          <p:nvPr>
            <p:extLst>
              <p:ext uri="{D42A27DB-BD31-4B8C-83A1-F6EECF244321}">
                <p14:modId xmlns:p14="http://schemas.microsoft.com/office/powerpoint/2010/main" val="2326049217"/>
              </p:ext>
            </p:extLst>
          </p:nvPr>
        </p:nvGraphicFramePr>
        <p:xfrm>
          <a:off x="1182410" y="4248482"/>
          <a:ext cx="1338263" cy="382588"/>
        </p:xfrm>
        <a:graphic>
          <a:graphicData uri="http://schemas.openxmlformats.org/presentationml/2006/ole">
            <mc:AlternateContent xmlns:mc="http://schemas.openxmlformats.org/markup-compatibility/2006">
              <mc:Choice xmlns:v="urn:schemas-microsoft-com:vml" Requires="v">
                <p:oleObj name="Equation" r:id="rId8" imgW="622080" imgH="177480" progId="Equation.DSMT4">
                  <p:embed/>
                </p:oleObj>
              </mc:Choice>
              <mc:Fallback>
                <p:oleObj name="Equation" r:id="rId8" imgW="622080" imgH="177480" progId="Equation.DSMT4">
                  <p:embed/>
                  <p:pic>
                    <p:nvPicPr>
                      <p:cNvPr id="7" name="Object 6">
                        <a:extLst>
                          <a:ext uri="{FF2B5EF4-FFF2-40B4-BE49-F238E27FC236}">
                            <a16:creationId xmlns:a16="http://schemas.microsoft.com/office/drawing/2014/main" id="{F33893BA-8E0E-498A-B752-ED072270FE92}"/>
                          </a:ext>
                        </a:extLst>
                      </p:cNvPr>
                      <p:cNvPicPr/>
                      <p:nvPr/>
                    </p:nvPicPr>
                    <p:blipFill>
                      <a:blip r:embed="rId9"/>
                      <a:stretch>
                        <a:fillRect/>
                      </a:stretch>
                    </p:blipFill>
                    <p:spPr>
                      <a:xfrm>
                        <a:off x="1182410" y="4248482"/>
                        <a:ext cx="1338263" cy="382588"/>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33A6D1D6-26F4-4AF6-9C2C-CAA68E09B0EC}"/>
              </a:ext>
            </a:extLst>
          </p:cNvPr>
          <p:cNvGraphicFramePr>
            <a:graphicFrameLocks noChangeAspect="1"/>
          </p:cNvGraphicFramePr>
          <p:nvPr>
            <p:extLst>
              <p:ext uri="{D42A27DB-BD31-4B8C-83A1-F6EECF244321}">
                <p14:modId xmlns:p14="http://schemas.microsoft.com/office/powerpoint/2010/main" val="2018544569"/>
              </p:ext>
            </p:extLst>
          </p:nvPr>
        </p:nvGraphicFramePr>
        <p:xfrm>
          <a:off x="1177691" y="4651766"/>
          <a:ext cx="2769095" cy="509514"/>
        </p:xfrm>
        <a:graphic>
          <a:graphicData uri="http://schemas.openxmlformats.org/presentationml/2006/ole">
            <mc:AlternateContent xmlns:mc="http://schemas.openxmlformats.org/markup-compatibility/2006">
              <mc:Choice xmlns:v="urn:schemas-microsoft-com:vml" Requires="v">
                <p:oleObj name="Equation" r:id="rId10" imgW="1384200" imgH="253800" progId="Equation.DSMT4">
                  <p:embed/>
                </p:oleObj>
              </mc:Choice>
              <mc:Fallback>
                <p:oleObj name="Equation" r:id="rId10" imgW="1384200" imgH="253800" progId="Equation.DSMT4">
                  <p:embed/>
                  <p:pic>
                    <p:nvPicPr>
                      <p:cNvPr id="8" name="Object 7">
                        <a:extLst>
                          <a:ext uri="{FF2B5EF4-FFF2-40B4-BE49-F238E27FC236}">
                            <a16:creationId xmlns:a16="http://schemas.microsoft.com/office/drawing/2014/main" id="{33A6D1D6-26F4-4AF6-9C2C-CAA68E09B0EC}"/>
                          </a:ext>
                        </a:extLst>
                      </p:cNvPr>
                      <p:cNvPicPr/>
                      <p:nvPr/>
                    </p:nvPicPr>
                    <p:blipFill>
                      <a:blip r:embed="rId11"/>
                      <a:stretch>
                        <a:fillRect/>
                      </a:stretch>
                    </p:blipFill>
                    <p:spPr>
                      <a:xfrm>
                        <a:off x="1177691" y="4651766"/>
                        <a:ext cx="2769095" cy="509514"/>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31FF9506-C0E1-4FBD-81A3-F4F70A38B12A}"/>
              </a:ext>
            </a:extLst>
          </p:cNvPr>
          <p:cNvSpPr txBox="1"/>
          <p:nvPr/>
        </p:nvSpPr>
        <p:spPr>
          <a:xfrm>
            <a:off x="4250159" y="3311505"/>
            <a:ext cx="2225039" cy="773799"/>
          </a:xfrm>
          <a:prstGeom prst="rect">
            <a:avLst/>
          </a:prstGeom>
          <a:noFill/>
        </p:spPr>
        <p:txBody>
          <a:bodyPr wrap="square" rtlCol="0">
            <a:spAutoFit/>
          </a:bodyPr>
          <a:lstStyle/>
          <a:p>
            <a:r>
              <a:rPr lang="en-CA" sz="2200" dirty="0">
                <a:solidFill>
                  <a:srgbClr val="FF0000"/>
                </a:solidFill>
              </a:rPr>
              <a:t>Confidence Interval for “B”</a:t>
            </a:r>
          </a:p>
        </p:txBody>
      </p:sp>
      <p:graphicFrame>
        <p:nvGraphicFramePr>
          <p:cNvPr id="10" name="Object 9">
            <a:extLst>
              <a:ext uri="{FF2B5EF4-FFF2-40B4-BE49-F238E27FC236}">
                <a16:creationId xmlns:a16="http://schemas.microsoft.com/office/drawing/2014/main" id="{AC4014CE-B16D-4B48-A88B-7FF788926CE6}"/>
              </a:ext>
            </a:extLst>
          </p:cNvPr>
          <p:cNvGraphicFramePr>
            <a:graphicFrameLocks noChangeAspect="1"/>
          </p:cNvGraphicFramePr>
          <p:nvPr>
            <p:extLst>
              <p:ext uri="{D42A27DB-BD31-4B8C-83A1-F6EECF244321}">
                <p14:modId xmlns:p14="http://schemas.microsoft.com/office/powerpoint/2010/main" val="1361587577"/>
              </p:ext>
            </p:extLst>
          </p:nvPr>
        </p:nvGraphicFramePr>
        <p:xfrm>
          <a:off x="6764073" y="3420142"/>
          <a:ext cx="2403475" cy="546100"/>
        </p:xfrm>
        <a:graphic>
          <a:graphicData uri="http://schemas.openxmlformats.org/presentationml/2006/ole">
            <mc:AlternateContent xmlns:mc="http://schemas.openxmlformats.org/markup-compatibility/2006">
              <mc:Choice xmlns:v="urn:schemas-microsoft-com:vml" Requires="v">
                <p:oleObj name="Equation" r:id="rId12" imgW="1117440" imgH="253800" progId="Equation.DSMT4">
                  <p:embed/>
                </p:oleObj>
              </mc:Choice>
              <mc:Fallback>
                <p:oleObj name="Equation" r:id="rId12" imgW="1117440" imgH="253800" progId="Equation.DSMT4">
                  <p:embed/>
                  <p:pic>
                    <p:nvPicPr>
                      <p:cNvPr id="10" name="Object 9">
                        <a:extLst>
                          <a:ext uri="{FF2B5EF4-FFF2-40B4-BE49-F238E27FC236}">
                            <a16:creationId xmlns:a16="http://schemas.microsoft.com/office/drawing/2014/main" id="{AC4014CE-B16D-4B48-A88B-7FF788926CE6}"/>
                          </a:ext>
                        </a:extLst>
                      </p:cNvPr>
                      <p:cNvPicPr/>
                      <p:nvPr/>
                    </p:nvPicPr>
                    <p:blipFill>
                      <a:blip r:embed="rId13"/>
                      <a:stretch>
                        <a:fillRect/>
                      </a:stretch>
                    </p:blipFill>
                    <p:spPr>
                      <a:xfrm>
                        <a:off x="6764073" y="3420142"/>
                        <a:ext cx="2403475" cy="5461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613D4D66-7B52-4B1B-B3A6-8C4A76F78722}"/>
              </a:ext>
            </a:extLst>
          </p:cNvPr>
          <p:cNvGraphicFramePr>
            <a:graphicFrameLocks noChangeAspect="1"/>
          </p:cNvGraphicFramePr>
          <p:nvPr>
            <p:extLst>
              <p:ext uri="{D42A27DB-BD31-4B8C-83A1-F6EECF244321}">
                <p14:modId xmlns:p14="http://schemas.microsoft.com/office/powerpoint/2010/main" val="2580199851"/>
              </p:ext>
            </p:extLst>
          </p:nvPr>
        </p:nvGraphicFramePr>
        <p:xfrm>
          <a:off x="5554285" y="4062182"/>
          <a:ext cx="3678020" cy="477448"/>
        </p:xfrm>
        <a:graphic>
          <a:graphicData uri="http://schemas.openxmlformats.org/presentationml/2006/ole">
            <mc:AlternateContent xmlns:mc="http://schemas.openxmlformats.org/markup-compatibility/2006">
              <mc:Choice xmlns:v="urn:schemas-microsoft-com:vml" Requires="v">
                <p:oleObj name="Equation" r:id="rId14" imgW="1955520" imgH="253800" progId="Equation.DSMT4">
                  <p:embed/>
                </p:oleObj>
              </mc:Choice>
              <mc:Fallback>
                <p:oleObj name="Equation" r:id="rId14" imgW="1955520" imgH="253800" progId="Equation.DSMT4">
                  <p:embed/>
                  <p:pic>
                    <p:nvPicPr>
                      <p:cNvPr id="11" name="Object 10">
                        <a:extLst>
                          <a:ext uri="{FF2B5EF4-FFF2-40B4-BE49-F238E27FC236}">
                            <a16:creationId xmlns:a16="http://schemas.microsoft.com/office/drawing/2014/main" id="{613D4D66-7B52-4B1B-B3A6-8C4A76F78722}"/>
                          </a:ext>
                        </a:extLst>
                      </p:cNvPr>
                      <p:cNvPicPr/>
                      <p:nvPr/>
                    </p:nvPicPr>
                    <p:blipFill>
                      <a:blip r:embed="rId15"/>
                      <a:stretch>
                        <a:fillRect/>
                      </a:stretch>
                    </p:blipFill>
                    <p:spPr>
                      <a:xfrm>
                        <a:off x="5554285" y="4062182"/>
                        <a:ext cx="3678020" cy="477448"/>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9559C1D0-05C7-4E1E-8FCF-C6D0E5AF8083}"/>
              </a:ext>
            </a:extLst>
          </p:cNvPr>
          <p:cNvGraphicFramePr>
            <a:graphicFrameLocks noChangeAspect="1"/>
          </p:cNvGraphicFramePr>
          <p:nvPr>
            <p:extLst>
              <p:ext uri="{D42A27DB-BD31-4B8C-83A1-F6EECF244321}">
                <p14:modId xmlns:p14="http://schemas.microsoft.com/office/powerpoint/2010/main" val="481960232"/>
              </p:ext>
            </p:extLst>
          </p:nvPr>
        </p:nvGraphicFramePr>
        <p:xfrm>
          <a:off x="5346179" y="4523161"/>
          <a:ext cx="644525" cy="428625"/>
        </p:xfrm>
        <a:graphic>
          <a:graphicData uri="http://schemas.openxmlformats.org/presentationml/2006/ole">
            <mc:AlternateContent xmlns:mc="http://schemas.openxmlformats.org/markup-compatibility/2006">
              <mc:Choice xmlns:v="urn:schemas-microsoft-com:vml" Requires="v">
                <p:oleObj name="Equation" r:id="rId16" imgW="342720" imgH="228600" progId="Equation.DSMT4">
                  <p:embed/>
                </p:oleObj>
              </mc:Choice>
              <mc:Fallback>
                <p:oleObj name="Equation" r:id="rId16" imgW="342720" imgH="228600" progId="Equation.DSMT4">
                  <p:embed/>
                  <p:pic>
                    <p:nvPicPr>
                      <p:cNvPr id="12" name="Object 11">
                        <a:extLst>
                          <a:ext uri="{FF2B5EF4-FFF2-40B4-BE49-F238E27FC236}">
                            <a16:creationId xmlns:a16="http://schemas.microsoft.com/office/drawing/2014/main" id="{9559C1D0-05C7-4E1E-8FCF-C6D0E5AF8083}"/>
                          </a:ext>
                        </a:extLst>
                      </p:cNvPr>
                      <p:cNvPicPr/>
                      <p:nvPr/>
                    </p:nvPicPr>
                    <p:blipFill>
                      <a:blip r:embed="rId17"/>
                      <a:stretch>
                        <a:fillRect/>
                      </a:stretch>
                    </p:blipFill>
                    <p:spPr>
                      <a:xfrm>
                        <a:off x="5346179" y="4523161"/>
                        <a:ext cx="644525" cy="428625"/>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70F2DD37-CA83-450D-90BE-05ADF9B0C8E9}"/>
              </a:ext>
            </a:extLst>
          </p:cNvPr>
          <p:cNvSpPr txBox="1"/>
          <p:nvPr/>
        </p:nvSpPr>
        <p:spPr>
          <a:xfrm>
            <a:off x="5983586" y="4550791"/>
            <a:ext cx="4562494" cy="384721"/>
          </a:xfrm>
          <a:prstGeom prst="rect">
            <a:avLst/>
          </a:prstGeom>
          <a:noFill/>
        </p:spPr>
        <p:txBody>
          <a:bodyPr wrap="square" rtlCol="0">
            <a:spAutoFit/>
          </a:bodyPr>
          <a:lstStyle/>
          <a:p>
            <a:r>
              <a:rPr lang="en-CA" sz="1900" dirty="0"/>
              <a:t>Standard Error for the slope “B”</a:t>
            </a:r>
          </a:p>
        </p:txBody>
      </p:sp>
      <p:sp>
        <p:nvSpPr>
          <p:cNvPr id="14" name="TextBox 13">
            <a:extLst>
              <a:ext uri="{FF2B5EF4-FFF2-40B4-BE49-F238E27FC236}">
                <a16:creationId xmlns:a16="http://schemas.microsoft.com/office/drawing/2014/main" id="{73798309-00BC-429E-B9F0-37EE122EAC60}"/>
              </a:ext>
            </a:extLst>
          </p:cNvPr>
          <p:cNvSpPr txBox="1"/>
          <p:nvPr/>
        </p:nvSpPr>
        <p:spPr>
          <a:xfrm>
            <a:off x="375920" y="5307454"/>
            <a:ext cx="11054080" cy="1061829"/>
          </a:xfrm>
          <a:prstGeom prst="rect">
            <a:avLst/>
          </a:prstGeom>
          <a:noFill/>
        </p:spPr>
        <p:txBody>
          <a:bodyPr wrap="square" rtlCol="0">
            <a:spAutoFit/>
          </a:bodyPr>
          <a:lstStyle/>
          <a:p>
            <a:r>
              <a:rPr lang="en-CA" sz="2100" dirty="0">
                <a:solidFill>
                  <a:srgbClr val="FF0000"/>
                </a:solidFill>
              </a:rPr>
              <a:t>NOTE: If you have a Ti84 or higher, your calculator has the G: </a:t>
            </a:r>
            <a:r>
              <a:rPr lang="en-CA" sz="2100" dirty="0" err="1">
                <a:solidFill>
                  <a:srgbClr val="FF0000"/>
                </a:solidFill>
              </a:rPr>
              <a:t>LinRegT</a:t>
            </a:r>
            <a:r>
              <a:rPr lang="en-CA" sz="2100" dirty="0">
                <a:solidFill>
                  <a:srgbClr val="FF0000"/>
                </a:solidFill>
              </a:rPr>
              <a:t>-Int function that gets you the confidence interval easily.  If you have a Ti83, you are #$(+*#W&amp;@$.... (+#(%)+@# ………</a:t>
            </a:r>
          </a:p>
        </p:txBody>
      </p:sp>
    </p:spTree>
    <p:custDataLst>
      <p:tags r:id="rId1"/>
    </p:custDataLst>
    <p:extLst>
      <p:ext uri="{BB962C8B-B14F-4D97-AF65-F5344CB8AC3E}">
        <p14:creationId xmlns:p14="http://schemas.microsoft.com/office/powerpoint/2010/main" val="3886404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6CB3E2-75D9-484F-82A1-2A146CAC737A}"/>
              </a:ext>
            </a:extLst>
          </p:cNvPr>
          <p:cNvSpPr>
            <a:spLocks noGrp="1"/>
          </p:cNvSpPr>
          <p:nvPr>
            <p:ph sz="quarter" idx="1"/>
          </p:nvPr>
        </p:nvSpPr>
        <p:spPr>
          <a:xfrm>
            <a:off x="294640" y="165183"/>
            <a:ext cx="11440160" cy="1858297"/>
          </a:xfrm>
        </p:spPr>
        <p:txBody>
          <a:bodyPr>
            <a:normAutofit/>
          </a:bodyPr>
          <a:lstStyle/>
          <a:p>
            <a:r>
              <a:rPr lang="en-CA" sz="2100" dirty="0"/>
              <a:t>Take a moment and appreciate your Ti84, plus, Ti8000……..  </a:t>
            </a:r>
          </a:p>
          <a:p>
            <a:r>
              <a:rPr lang="en-CA" sz="2100" dirty="0"/>
              <a:t>So what you do you if you don’t have “</a:t>
            </a:r>
            <a:r>
              <a:rPr lang="en-CA" sz="2100" dirty="0" err="1"/>
              <a:t>LinRegTint</a:t>
            </a:r>
            <a:r>
              <a:rPr lang="en-CA" sz="2100" dirty="0"/>
              <a:t>”……  just wait….. We will get to that at the end……  </a:t>
            </a:r>
          </a:p>
          <a:p>
            <a:r>
              <a:rPr lang="en-CA" sz="2100" dirty="0"/>
              <a:t>Good news is that most AP questions provide a mini-output that gives you all the info required…. </a:t>
            </a:r>
          </a:p>
        </p:txBody>
      </p:sp>
      <p:pic>
        <p:nvPicPr>
          <p:cNvPr id="5" name="Picture 4">
            <a:extLst>
              <a:ext uri="{FF2B5EF4-FFF2-40B4-BE49-F238E27FC236}">
                <a16:creationId xmlns:a16="http://schemas.microsoft.com/office/drawing/2014/main" id="{0A1478B3-E878-4191-8281-10D127BF4A2D}"/>
              </a:ext>
            </a:extLst>
          </p:cNvPr>
          <p:cNvPicPr>
            <a:picLocks noChangeAspect="1"/>
          </p:cNvPicPr>
          <p:nvPr/>
        </p:nvPicPr>
        <p:blipFill>
          <a:blip r:embed="rId4"/>
          <a:stretch>
            <a:fillRect/>
          </a:stretch>
        </p:blipFill>
        <p:spPr>
          <a:xfrm>
            <a:off x="941614" y="2019936"/>
            <a:ext cx="5276635" cy="2421821"/>
          </a:xfrm>
          <a:prstGeom prst="rect">
            <a:avLst/>
          </a:prstGeom>
        </p:spPr>
      </p:pic>
      <p:sp>
        <p:nvSpPr>
          <p:cNvPr id="6" name="TextBox 5">
            <a:extLst>
              <a:ext uri="{FF2B5EF4-FFF2-40B4-BE49-F238E27FC236}">
                <a16:creationId xmlns:a16="http://schemas.microsoft.com/office/drawing/2014/main" id="{4D990F50-9B67-4F78-947E-0B3723802796}"/>
              </a:ext>
            </a:extLst>
          </p:cNvPr>
          <p:cNvSpPr txBox="1"/>
          <p:nvPr/>
        </p:nvSpPr>
        <p:spPr>
          <a:xfrm>
            <a:off x="6898641" y="1903073"/>
            <a:ext cx="5120640" cy="707886"/>
          </a:xfrm>
          <a:prstGeom prst="rect">
            <a:avLst/>
          </a:prstGeom>
          <a:noFill/>
        </p:spPr>
        <p:txBody>
          <a:bodyPr wrap="square" rtlCol="0">
            <a:spAutoFit/>
          </a:bodyPr>
          <a:lstStyle/>
          <a:p>
            <a:r>
              <a:rPr lang="en-CA" sz="2000" dirty="0">
                <a:solidFill>
                  <a:srgbClr val="FF0000"/>
                </a:solidFill>
              </a:rPr>
              <a:t>This is a LSRL relating the 2 variables “Exam scores”(y) and “Revision time” (x)</a:t>
            </a:r>
          </a:p>
        </p:txBody>
      </p:sp>
      <p:sp>
        <p:nvSpPr>
          <p:cNvPr id="7" name="Rectangle: Rounded Corners 6">
            <a:extLst>
              <a:ext uri="{FF2B5EF4-FFF2-40B4-BE49-F238E27FC236}">
                <a16:creationId xmlns:a16="http://schemas.microsoft.com/office/drawing/2014/main" id="{678F4B7F-FCCA-4C08-8228-FEB4A633F168}"/>
              </a:ext>
            </a:extLst>
          </p:cNvPr>
          <p:cNvSpPr/>
          <p:nvPr/>
        </p:nvSpPr>
        <p:spPr>
          <a:xfrm>
            <a:off x="885394" y="2224466"/>
            <a:ext cx="4448114" cy="26645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aphicFrame>
        <p:nvGraphicFramePr>
          <p:cNvPr id="8" name="Object 7">
            <a:extLst>
              <a:ext uri="{FF2B5EF4-FFF2-40B4-BE49-F238E27FC236}">
                <a16:creationId xmlns:a16="http://schemas.microsoft.com/office/drawing/2014/main" id="{625AC406-A448-432D-9B68-E083CC995A9A}"/>
              </a:ext>
            </a:extLst>
          </p:cNvPr>
          <p:cNvGraphicFramePr>
            <a:graphicFrameLocks noChangeAspect="1"/>
          </p:cNvGraphicFramePr>
          <p:nvPr>
            <p:extLst>
              <p:ext uri="{D42A27DB-BD31-4B8C-83A1-F6EECF244321}">
                <p14:modId xmlns:p14="http://schemas.microsoft.com/office/powerpoint/2010/main" val="317218147"/>
              </p:ext>
            </p:extLst>
          </p:nvPr>
        </p:nvGraphicFramePr>
        <p:xfrm>
          <a:off x="7242176" y="2886075"/>
          <a:ext cx="2244725" cy="452438"/>
        </p:xfrm>
        <a:graphic>
          <a:graphicData uri="http://schemas.openxmlformats.org/presentationml/2006/ole">
            <mc:AlternateContent xmlns:mc="http://schemas.openxmlformats.org/markup-compatibility/2006">
              <mc:Choice xmlns:v="urn:schemas-microsoft-com:vml" Requires="v">
                <p:oleObj name="Equation" r:id="rId5" imgW="1257120" imgH="253800" progId="Equation.DSMT4">
                  <p:embed/>
                </p:oleObj>
              </mc:Choice>
              <mc:Fallback>
                <p:oleObj name="Equation" r:id="rId5" imgW="1257120" imgH="253800" progId="Equation.DSMT4">
                  <p:embed/>
                  <p:pic>
                    <p:nvPicPr>
                      <p:cNvPr id="8" name="Object 7">
                        <a:extLst>
                          <a:ext uri="{FF2B5EF4-FFF2-40B4-BE49-F238E27FC236}">
                            <a16:creationId xmlns:a16="http://schemas.microsoft.com/office/drawing/2014/main" id="{625AC406-A448-432D-9B68-E083CC995A9A}"/>
                          </a:ext>
                        </a:extLst>
                      </p:cNvPr>
                      <p:cNvPicPr/>
                      <p:nvPr/>
                    </p:nvPicPr>
                    <p:blipFill>
                      <a:blip r:embed="rId6"/>
                      <a:stretch>
                        <a:fillRect/>
                      </a:stretch>
                    </p:blipFill>
                    <p:spPr>
                      <a:xfrm>
                        <a:off x="7242176" y="2886075"/>
                        <a:ext cx="2244725" cy="452438"/>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A24803EB-9AF5-4DC9-8759-D2AE7400C7AB}"/>
              </a:ext>
            </a:extLst>
          </p:cNvPr>
          <p:cNvGraphicFramePr>
            <a:graphicFrameLocks noChangeAspect="1"/>
          </p:cNvGraphicFramePr>
          <p:nvPr>
            <p:extLst>
              <p:ext uri="{D42A27DB-BD31-4B8C-83A1-F6EECF244321}">
                <p14:modId xmlns:p14="http://schemas.microsoft.com/office/powerpoint/2010/main" val="2804041848"/>
              </p:ext>
            </p:extLst>
          </p:nvPr>
        </p:nvGraphicFramePr>
        <p:xfrm>
          <a:off x="7665075" y="3434131"/>
          <a:ext cx="1262615" cy="362550"/>
        </p:xfrm>
        <a:graphic>
          <a:graphicData uri="http://schemas.openxmlformats.org/presentationml/2006/ole">
            <mc:AlternateContent xmlns:mc="http://schemas.openxmlformats.org/markup-compatibility/2006">
              <mc:Choice xmlns:v="urn:schemas-microsoft-com:vml" Requires="v">
                <p:oleObj name="Equation" r:id="rId7" imgW="622080" imgH="177480" progId="Equation.DSMT4">
                  <p:embed/>
                </p:oleObj>
              </mc:Choice>
              <mc:Fallback>
                <p:oleObj name="Equation" r:id="rId7" imgW="622080" imgH="177480" progId="Equation.DSMT4">
                  <p:embed/>
                  <p:pic>
                    <p:nvPicPr>
                      <p:cNvPr id="9" name="Object 8">
                        <a:extLst>
                          <a:ext uri="{FF2B5EF4-FFF2-40B4-BE49-F238E27FC236}">
                            <a16:creationId xmlns:a16="http://schemas.microsoft.com/office/drawing/2014/main" id="{A24803EB-9AF5-4DC9-8759-D2AE7400C7AB}"/>
                          </a:ext>
                        </a:extLst>
                      </p:cNvPr>
                      <p:cNvPicPr/>
                      <p:nvPr/>
                    </p:nvPicPr>
                    <p:blipFill>
                      <a:blip r:embed="rId8"/>
                      <a:stretch>
                        <a:fillRect/>
                      </a:stretch>
                    </p:blipFill>
                    <p:spPr>
                      <a:xfrm>
                        <a:off x="7665075" y="3434131"/>
                        <a:ext cx="1262615" cy="362550"/>
                      </a:xfrm>
                      <a:prstGeom prst="rect">
                        <a:avLst/>
                      </a:prstGeom>
                    </p:spPr>
                  </p:pic>
                </p:oleObj>
              </mc:Fallback>
            </mc:AlternateContent>
          </a:graphicData>
        </a:graphic>
      </p:graphicFrame>
      <p:sp>
        <p:nvSpPr>
          <p:cNvPr id="11" name="Rectangle: Rounded Corners 10">
            <a:extLst>
              <a:ext uri="{FF2B5EF4-FFF2-40B4-BE49-F238E27FC236}">
                <a16:creationId xmlns:a16="http://schemas.microsoft.com/office/drawing/2014/main" id="{866F50D2-6E26-42CD-B901-59A41B30395E}"/>
              </a:ext>
            </a:extLst>
          </p:cNvPr>
          <p:cNvSpPr/>
          <p:nvPr/>
        </p:nvSpPr>
        <p:spPr>
          <a:xfrm>
            <a:off x="3427526" y="3381643"/>
            <a:ext cx="974377" cy="26645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aphicFrame>
        <p:nvGraphicFramePr>
          <p:cNvPr id="12" name="Object 11">
            <a:extLst>
              <a:ext uri="{FF2B5EF4-FFF2-40B4-BE49-F238E27FC236}">
                <a16:creationId xmlns:a16="http://schemas.microsoft.com/office/drawing/2014/main" id="{DB875BD2-715C-4B2F-AA55-F4C547ECDFF5}"/>
              </a:ext>
            </a:extLst>
          </p:cNvPr>
          <p:cNvGraphicFramePr>
            <a:graphicFrameLocks noChangeAspect="1"/>
          </p:cNvGraphicFramePr>
          <p:nvPr>
            <p:extLst>
              <p:ext uri="{D42A27DB-BD31-4B8C-83A1-F6EECF244321}">
                <p14:modId xmlns:p14="http://schemas.microsoft.com/office/powerpoint/2010/main" val="3621402833"/>
              </p:ext>
            </p:extLst>
          </p:nvPr>
        </p:nvGraphicFramePr>
        <p:xfrm>
          <a:off x="7325995" y="3787448"/>
          <a:ext cx="1881188" cy="468313"/>
        </p:xfrm>
        <a:graphic>
          <a:graphicData uri="http://schemas.openxmlformats.org/presentationml/2006/ole">
            <mc:AlternateContent xmlns:mc="http://schemas.openxmlformats.org/markup-compatibility/2006">
              <mc:Choice xmlns:v="urn:schemas-microsoft-com:vml" Requires="v">
                <p:oleObj name="Equation" r:id="rId9" imgW="927000" imgH="228600" progId="Equation.DSMT4">
                  <p:embed/>
                </p:oleObj>
              </mc:Choice>
              <mc:Fallback>
                <p:oleObj name="Equation" r:id="rId9" imgW="927000" imgH="228600" progId="Equation.DSMT4">
                  <p:embed/>
                  <p:pic>
                    <p:nvPicPr>
                      <p:cNvPr id="12" name="Object 11">
                        <a:extLst>
                          <a:ext uri="{FF2B5EF4-FFF2-40B4-BE49-F238E27FC236}">
                            <a16:creationId xmlns:a16="http://schemas.microsoft.com/office/drawing/2014/main" id="{DB875BD2-715C-4B2F-AA55-F4C547ECDFF5}"/>
                          </a:ext>
                        </a:extLst>
                      </p:cNvPr>
                      <p:cNvPicPr/>
                      <p:nvPr/>
                    </p:nvPicPr>
                    <p:blipFill>
                      <a:blip r:embed="rId10"/>
                      <a:stretch>
                        <a:fillRect/>
                      </a:stretch>
                    </p:blipFill>
                    <p:spPr>
                      <a:xfrm>
                        <a:off x="7325995" y="3787448"/>
                        <a:ext cx="1881188" cy="468313"/>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D632F84B-3950-4501-94CA-98F6F6875A63}"/>
              </a:ext>
            </a:extLst>
          </p:cNvPr>
          <p:cNvSpPr txBox="1"/>
          <p:nvPr/>
        </p:nvSpPr>
        <p:spPr>
          <a:xfrm>
            <a:off x="971756" y="4404852"/>
            <a:ext cx="9109587" cy="400110"/>
          </a:xfrm>
          <a:prstGeom prst="rect">
            <a:avLst/>
          </a:prstGeom>
          <a:noFill/>
        </p:spPr>
        <p:txBody>
          <a:bodyPr wrap="square" rtlCol="0">
            <a:spAutoFit/>
          </a:bodyPr>
          <a:lstStyle/>
          <a:p>
            <a:r>
              <a:rPr lang="en-CA" sz="2000" dirty="0">
                <a:solidFill>
                  <a:srgbClr val="FF0000"/>
                </a:solidFill>
              </a:rPr>
              <a:t>Suppose we want to create a 95% confidence interval for the slope “b”</a:t>
            </a:r>
          </a:p>
        </p:txBody>
      </p:sp>
      <p:graphicFrame>
        <p:nvGraphicFramePr>
          <p:cNvPr id="14" name="Object 13">
            <a:extLst>
              <a:ext uri="{FF2B5EF4-FFF2-40B4-BE49-F238E27FC236}">
                <a16:creationId xmlns:a16="http://schemas.microsoft.com/office/drawing/2014/main" id="{E6449064-693A-4ACE-8651-A6DB478A70FC}"/>
              </a:ext>
            </a:extLst>
          </p:cNvPr>
          <p:cNvGraphicFramePr>
            <a:graphicFrameLocks noChangeAspect="1"/>
          </p:cNvGraphicFramePr>
          <p:nvPr>
            <p:extLst>
              <p:ext uri="{D42A27DB-BD31-4B8C-83A1-F6EECF244321}">
                <p14:modId xmlns:p14="http://schemas.microsoft.com/office/powerpoint/2010/main" val="2825369357"/>
              </p:ext>
            </p:extLst>
          </p:nvPr>
        </p:nvGraphicFramePr>
        <p:xfrm>
          <a:off x="607440" y="4806818"/>
          <a:ext cx="2403475" cy="546100"/>
        </p:xfrm>
        <a:graphic>
          <a:graphicData uri="http://schemas.openxmlformats.org/presentationml/2006/ole">
            <mc:AlternateContent xmlns:mc="http://schemas.openxmlformats.org/markup-compatibility/2006">
              <mc:Choice xmlns:v="urn:schemas-microsoft-com:vml" Requires="v">
                <p:oleObj name="Equation" r:id="rId11" imgW="1117440" imgH="253800" progId="Equation.DSMT4">
                  <p:embed/>
                </p:oleObj>
              </mc:Choice>
              <mc:Fallback>
                <p:oleObj name="Equation" r:id="rId11" imgW="1117440" imgH="253800" progId="Equation.DSMT4">
                  <p:embed/>
                  <p:pic>
                    <p:nvPicPr>
                      <p:cNvPr id="14" name="Object 13">
                        <a:extLst>
                          <a:ext uri="{FF2B5EF4-FFF2-40B4-BE49-F238E27FC236}">
                            <a16:creationId xmlns:a16="http://schemas.microsoft.com/office/drawing/2014/main" id="{E6449064-693A-4ACE-8651-A6DB478A70FC}"/>
                          </a:ext>
                        </a:extLst>
                      </p:cNvPr>
                      <p:cNvPicPr/>
                      <p:nvPr/>
                    </p:nvPicPr>
                    <p:blipFill>
                      <a:blip r:embed="rId12"/>
                      <a:stretch>
                        <a:fillRect/>
                      </a:stretch>
                    </p:blipFill>
                    <p:spPr>
                      <a:xfrm>
                        <a:off x="607440" y="4806818"/>
                        <a:ext cx="2403475" cy="5461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753BEC0B-7692-4383-AB97-C5CC433327CF}"/>
              </a:ext>
            </a:extLst>
          </p:cNvPr>
          <p:cNvGraphicFramePr>
            <a:graphicFrameLocks noChangeAspect="1"/>
          </p:cNvGraphicFramePr>
          <p:nvPr>
            <p:extLst>
              <p:ext uri="{D42A27DB-BD31-4B8C-83A1-F6EECF244321}">
                <p14:modId xmlns:p14="http://schemas.microsoft.com/office/powerpoint/2010/main" val="1843920098"/>
              </p:ext>
            </p:extLst>
          </p:nvPr>
        </p:nvGraphicFramePr>
        <p:xfrm>
          <a:off x="5329310" y="4891776"/>
          <a:ext cx="2076348" cy="441721"/>
        </p:xfrm>
        <a:graphic>
          <a:graphicData uri="http://schemas.openxmlformats.org/presentationml/2006/ole">
            <mc:AlternateContent xmlns:mc="http://schemas.openxmlformats.org/markup-compatibility/2006">
              <mc:Choice xmlns:v="urn:schemas-microsoft-com:vml" Requires="v">
                <p:oleObj name="Equation" r:id="rId13" imgW="1193760" imgH="253800" progId="Equation.DSMT4">
                  <p:embed/>
                </p:oleObj>
              </mc:Choice>
              <mc:Fallback>
                <p:oleObj name="Equation" r:id="rId13" imgW="1193760" imgH="253800" progId="Equation.DSMT4">
                  <p:embed/>
                  <p:pic>
                    <p:nvPicPr>
                      <p:cNvPr id="15" name="Object 14">
                        <a:extLst>
                          <a:ext uri="{FF2B5EF4-FFF2-40B4-BE49-F238E27FC236}">
                            <a16:creationId xmlns:a16="http://schemas.microsoft.com/office/drawing/2014/main" id="{753BEC0B-7692-4383-AB97-C5CC433327CF}"/>
                          </a:ext>
                        </a:extLst>
                      </p:cNvPr>
                      <p:cNvPicPr/>
                      <p:nvPr/>
                    </p:nvPicPr>
                    <p:blipFill>
                      <a:blip r:embed="rId14"/>
                      <a:stretch>
                        <a:fillRect/>
                      </a:stretch>
                    </p:blipFill>
                    <p:spPr>
                      <a:xfrm>
                        <a:off x="5329310" y="4891776"/>
                        <a:ext cx="2076348" cy="441721"/>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5B383473-685B-4468-9241-6F8917FAD8AF}"/>
              </a:ext>
            </a:extLst>
          </p:cNvPr>
          <p:cNvGraphicFramePr>
            <a:graphicFrameLocks noChangeAspect="1"/>
          </p:cNvGraphicFramePr>
          <p:nvPr>
            <p:extLst>
              <p:ext uri="{D42A27DB-BD31-4B8C-83A1-F6EECF244321}">
                <p14:modId xmlns:p14="http://schemas.microsoft.com/office/powerpoint/2010/main" val="2165071254"/>
              </p:ext>
            </p:extLst>
          </p:nvPr>
        </p:nvGraphicFramePr>
        <p:xfrm>
          <a:off x="985159" y="2688328"/>
          <a:ext cx="548895" cy="232583"/>
        </p:xfrm>
        <a:graphic>
          <a:graphicData uri="http://schemas.openxmlformats.org/presentationml/2006/ole">
            <mc:AlternateContent xmlns:mc="http://schemas.openxmlformats.org/markup-compatibility/2006">
              <mc:Choice xmlns:v="urn:schemas-microsoft-com:vml" Requires="v">
                <p:oleObj name="Equation" r:id="rId15" imgW="419040" imgH="177480" progId="Equation.DSMT4">
                  <p:embed/>
                </p:oleObj>
              </mc:Choice>
              <mc:Fallback>
                <p:oleObj name="Equation" r:id="rId15" imgW="419040" imgH="177480" progId="Equation.DSMT4">
                  <p:embed/>
                  <p:pic>
                    <p:nvPicPr>
                      <p:cNvPr id="16" name="Object 15">
                        <a:extLst>
                          <a:ext uri="{FF2B5EF4-FFF2-40B4-BE49-F238E27FC236}">
                            <a16:creationId xmlns:a16="http://schemas.microsoft.com/office/drawing/2014/main" id="{5B383473-685B-4468-9241-6F8917FAD8AF}"/>
                          </a:ext>
                        </a:extLst>
                      </p:cNvPr>
                      <p:cNvPicPr/>
                      <p:nvPr/>
                    </p:nvPicPr>
                    <p:blipFill>
                      <a:blip r:embed="rId16"/>
                      <a:stretch>
                        <a:fillRect/>
                      </a:stretch>
                    </p:blipFill>
                    <p:spPr>
                      <a:xfrm>
                        <a:off x="985159" y="2688328"/>
                        <a:ext cx="548895" cy="232583"/>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9A2F8DAA-86F6-46E2-BECB-3D63ED6FEC3E}"/>
              </a:ext>
            </a:extLst>
          </p:cNvPr>
          <p:cNvGraphicFramePr>
            <a:graphicFrameLocks noChangeAspect="1"/>
          </p:cNvGraphicFramePr>
          <p:nvPr>
            <p:extLst>
              <p:ext uri="{D42A27DB-BD31-4B8C-83A1-F6EECF244321}">
                <p14:modId xmlns:p14="http://schemas.microsoft.com/office/powerpoint/2010/main" val="767948176"/>
              </p:ext>
            </p:extLst>
          </p:nvPr>
        </p:nvGraphicFramePr>
        <p:xfrm>
          <a:off x="7928200" y="4956164"/>
          <a:ext cx="1805080" cy="555984"/>
        </p:xfrm>
        <a:graphic>
          <a:graphicData uri="http://schemas.openxmlformats.org/presentationml/2006/ole">
            <mc:AlternateContent xmlns:mc="http://schemas.openxmlformats.org/markup-compatibility/2006">
              <mc:Choice xmlns:v="urn:schemas-microsoft-com:vml" Requires="v">
                <p:oleObj name="Equation" r:id="rId17" imgW="660240" imgH="203040" progId="Equation.DSMT4">
                  <p:embed/>
                </p:oleObj>
              </mc:Choice>
              <mc:Fallback>
                <p:oleObj name="Equation" r:id="rId17" imgW="660240" imgH="203040" progId="Equation.DSMT4">
                  <p:embed/>
                  <p:pic>
                    <p:nvPicPr>
                      <p:cNvPr id="17" name="Object 16">
                        <a:extLst>
                          <a:ext uri="{FF2B5EF4-FFF2-40B4-BE49-F238E27FC236}">
                            <a16:creationId xmlns:a16="http://schemas.microsoft.com/office/drawing/2014/main" id="{9A2F8DAA-86F6-46E2-BECB-3D63ED6FEC3E}"/>
                          </a:ext>
                        </a:extLst>
                      </p:cNvPr>
                      <p:cNvPicPr/>
                      <p:nvPr/>
                    </p:nvPicPr>
                    <p:blipFill>
                      <a:blip r:embed="rId18"/>
                      <a:stretch>
                        <a:fillRect/>
                      </a:stretch>
                    </p:blipFill>
                    <p:spPr>
                      <a:xfrm>
                        <a:off x="7928200" y="4956164"/>
                        <a:ext cx="1805080" cy="555984"/>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787F1EDF-EDFF-4FB5-8A35-1F41DDA6529F}"/>
              </a:ext>
            </a:extLst>
          </p:cNvPr>
          <p:cNvGraphicFramePr>
            <a:graphicFrameLocks noChangeAspect="1"/>
          </p:cNvGraphicFramePr>
          <p:nvPr>
            <p:extLst>
              <p:ext uri="{D42A27DB-BD31-4B8C-83A1-F6EECF244321}">
                <p14:modId xmlns:p14="http://schemas.microsoft.com/office/powerpoint/2010/main" val="2377179121"/>
              </p:ext>
            </p:extLst>
          </p:nvPr>
        </p:nvGraphicFramePr>
        <p:xfrm>
          <a:off x="8505858" y="5487054"/>
          <a:ext cx="1511902" cy="358662"/>
        </p:xfrm>
        <a:graphic>
          <a:graphicData uri="http://schemas.openxmlformats.org/presentationml/2006/ole">
            <mc:AlternateContent xmlns:mc="http://schemas.openxmlformats.org/markup-compatibility/2006">
              <mc:Choice xmlns:v="urn:schemas-microsoft-com:vml" Requires="v">
                <p:oleObj name="Equation" r:id="rId19" imgW="749160" imgH="177480" progId="Equation.DSMT4">
                  <p:embed/>
                </p:oleObj>
              </mc:Choice>
              <mc:Fallback>
                <p:oleObj name="Equation" r:id="rId19" imgW="749160" imgH="177480" progId="Equation.DSMT4">
                  <p:embed/>
                  <p:pic>
                    <p:nvPicPr>
                      <p:cNvPr id="18" name="Object 17">
                        <a:extLst>
                          <a:ext uri="{FF2B5EF4-FFF2-40B4-BE49-F238E27FC236}">
                            <a16:creationId xmlns:a16="http://schemas.microsoft.com/office/drawing/2014/main" id="{787F1EDF-EDFF-4FB5-8A35-1F41DDA6529F}"/>
                          </a:ext>
                        </a:extLst>
                      </p:cNvPr>
                      <p:cNvPicPr/>
                      <p:nvPr/>
                    </p:nvPicPr>
                    <p:blipFill>
                      <a:blip r:embed="rId20"/>
                      <a:stretch>
                        <a:fillRect/>
                      </a:stretch>
                    </p:blipFill>
                    <p:spPr>
                      <a:xfrm>
                        <a:off x="8505858" y="5487054"/>
                        <a:ext cx="1511902" cy="358662"/>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E5AB2783-EB20-439F-B1C4-3C2D0E3BD45E}"/>
              </a:ext>
            </a:extLst>
          </p:cNvPr>
          <p:cNvGraphicFramePr>
            <a:graphicFrameLocks noChangeAspect="1"/>
          </p:cNvGraphicFramePr>
          <p:nvPr>
            <p:extLst>
              <p:ext uri="{D42A27DB-BD31-4B8C-83A1-F6EECF244321}">
                <p14:modId xmlns:p14="http://schemas.microsoft.com/office/powerpoint/2010/main" val="2248336569"/>
              </p:ext>
            </p:extLst>
          </p:nvPr>
        </p:nvGraphicFramePr>
        <p:xfrm>
          <a:off x="5610404" y="5314951"/>
          <a:ext cx="1570037" cy="309563"/>
        </p:xfrm>
        <a:graphic>
          <a:graphicData uri="http://schemas.openxmlformats.org/presentationml/2006/ole">
            <mc:AlternateContent xmlns:mc="http://schemas.openxmlformats.org/markup-compatibility/2006">
              <mc:Choice xmlns:v="urn:schemas-microsoft-com:vml" Requires="v">
                <p:oleObj name="Equation" r:id="rId21" imgW="901440" imgH="177480" progId="Equation.DSMT4">
                  <p:embed/>
                </p:oleObj>
              </mc:Choice>
              <mc:Fallback>
                <p:oleObj name="Equation" r:id="rId21" imgW="901440" imgH="177480" progId="Equation.DSMT4">
                  <p:embed/>
                  <p:pic>
                    <p:nvPicPr>
                      <p:cNvPr id="19" name="Object 18">
                        <a:extLst>
                          <a:ext uri="{FF2B5EF4-FFF2-40B4-BE49-F238E27FC236}">
                            <a16:creationId xmlns:a16="http://schemas.microsoft.com/office/drawing/2014/main" id="{E5AB2783-EB20-439F-B1C4-3C2D0E3BD45E}"/>
                          </a:ext>
                        </a:extLst>
                      </p:cNvPr>
                      <p:cNvPicPr/>
                      <p:nvPr/>
                    </p:nvPicPr>
                    <p:blipFill>
                      <a:blip r:embed="rId22"/>
                      <a:stretch>
                        <a:fillRect/>
                      </a:stretch>
                    </p:blipFill>
                    <p:spPr>
                      <a:xfrm>
                        <a:off x="5610404" y="5314951"/>
                        <a:ext cx="1570037" cy="309563"/>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291790BC-A07D-48EA-AFE8-CA149AAA7610}"/>
              </a:ext>
            </a:extLst>
          </p:cNvPr>
          <p:cNvGraphicFramePr>
            <a:graphicFrameLocks noChangeAspect="1"/>
          </p:cNvGraphicFramePr>
          <p:nvPr>
            <p:extLst>
              <p:ext uri="{D42A27DB-BD31-4B8C-83A1-F6EECF244321}">
                <p14:modId xmlns:p14="http://schemas.microsoft.com/office/powerpoint/2010/main" val="641628320"/>
              </p:ext>
            </p:extLst>
          </p:nvPr>
        </p:nvGraphicFramePr>
        <p:xfrm>
          <a:off x="721263" y="5322637"/>
          <a:ext cx="3155550" cy="394300"/>
        </p:xfrm>
        <a:graphic>
          <a:graphicData uri="http://schemas.openxmlformats.org/presentationml/2006/ole">
            <mc:AlternateContent xmlns:mc="http://schemas.openxmlformats.org/markup-compatibility/2006">
              <mc:Choice xmlns:v="urn:schemas-microsoft-com:vml" Requires="v">
                <p:oleObj name="Equation" r:id="rId23" imgW="2031840" imgH="253800" progId="Equation.DSMT4">
                  <p:embed/>
                </p:oleObj>
              </mc:Choice>
              <mc:Fallback>
                <p:oleObj name="Equation" r:id="rId23" imgW="2031840" imgH="253800" progId="Equation.DSMT4">
                  <p:embed/>
                  <p:pic>
                    <p:nvPicPr>
                      <p:cNvPr id="20" name="Object 19">
                        <a:extLst>
                          <a:ext uri="{FF2B5EF4-FFF2-40B4-BE49-F238E27FC236}">
                            <a16:creationId xmlns:a16="http://schemas.microsoft.com/office/drawing/2014/main" id="{291790BC-A07D-48EA-AFE8-CA149AAA7610}"/>
                          </a:ext>
                        </a:extLst>
                      </p:cNvPr>
                      <p:cNvPicPr/>
                      <p:nvPr/>
                    </p:nvPicPr>
                    <p:blipFill>
                      <a:blip r:embed="rId24"/>
                      <a:stretch>
                        <a:fillRect/>
                      </a:stretch>
                    </p:blipFill>
                    <p:spPr>
                      <a:xfrm>
                        <a:off x="721263" y="5322637"/>
                        <a:ext cx="3155550" cy="39430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9AD98283-62F3-4477-98D1-FF4C22A61F0B}"/>
              </a:ext>
            </a:extLst>
          </p:cNvPr>
          <p:cNvGraphicFramePr>
            <a:graphicFrameLocks noChangeAspect="1"/>
          </p:cNvGraphicFramePr>
          <p:nvPr>
            <p:extLst>
              <p:ext uri="{D42A27DB-BD31-4B8C-83A1-F6EECF244321}">
                <p14:modId xmlns:p14="http://schemas.microsoft.com/office/powerpoint/2010/main" val="2014152783"/>
              </p:ext>
            </p:extLst>
          </p:nvPr>
        </p:nvGraphicFramePr>
        <p:xfrm>
          <a:off x="705158" y="5711775"/>
          <a:ext cx="2281479" cy="450842"/>
        </p:xfrm>
        <a:graphic>
          <a:graphicData uri="http://schemas.openxmlformats.org/presentationml/2006/ole">
            <mc:AlternateContent xmlns:mc="http://schemas.openxmlformats.org/markup-compatibility/2006">
              <mc:Choice xmlns:v="urn:schemas-microsoft-com:vml" Requires="v">
                <p:oleObj name="Equation" r:id="rId25" imgW="1282680" imgH="253800" progId="Equation.DSMT4">
                  <p:embed/>
                </p:oleObj>
              </mc:Choice>
              <mc:Fallback>
                <p:oleObj name="Equation" r:id="rId25" imgW="1282680" imgH="253800" progId="Equation.DSMT4">
                  <p:embed/>
                  <p:pic>
                    <p:nvPicPr>
                      <p:cNvPr id="21" name="Object 20">
                        <a:extLst>
                          <a:ext uri="{FF2B5EF4-FFF2-40B4-BE49-F238E27FC236}">
                            <a16:creationId xmlns:a16="http://schemas.microsoft.com/office/drawing/2014/main" id="{9AD98283-62F3-4477-98D1-FF4C22A61F0B}"/>
                          </a:ext>
                        </a:extLst>
                      </p:cNvPr>
                      <p:cNvPicPr/>
                      <p:nvPr/>
                    </p:nvPicPr>
                    <p:blipFill>
                      <a:blip r:embed="rId26"/>
                      <a:stretch>
                        <a:fillRect/>
                      </a:stretch>
                    </p:blipFill>
                    <p:spPr>
                      <a:xfrm>
                        <a:off x="705158" y="5711775"/>
                        <a:ext cx="2281479" cy="450842"/>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F62E2D2D-FE1B-4338-96D7-C0AB1113000A}"/>
              </a:ext>
            </a:extLst>
          </p:cNvPr>
          <p:cNvSpPr txBox="1"/>
          <p:nvPr/>
        </p:nvSpPr>
        <p:spPr>
          <a:xfrm>
            <a:off x="477520" y="6071360"/>
            <a:ext cx="10253727" cy="707886"/>
          </a:xfrm>
          <a:prstGeom prst="rect">
            <a:avLst/>
          </a:prstGeom>
          <a:noFill/>
        </p:spPr>
        <p:txBody>
          <a:bodyPr wrap="square" rtlCol="0">
            <a:spAutoFit/>
          </a:bodyPr>
          <a:lstStyle/>
          <a:p>
            <a:r>
              <a:rPr lang="en-CA" sz="2000" dirty="0">
                <a:solidFill>
                  <a:srgbClr val="FF0000"/>
                </a:solidFill>
              </a:rPr>
              <a:t>We are 95% confident that the interval from (0.428146, 0.68152) captures the true slope of the regression line</a:t>
            </a:r>
          </a:p>
        </p:txBody>
      </p:sp>
    </p:spTree>
    <p:custDataLst>
      <p:tags r:id="rId1"/>
    </p:custDataLst>
    <p:extLst>
      <p:ext uri="{BB962C8B-B14F-4D97-AF65-F5344CB8AC3E}">
        <p14:creationId xmlns:p14="http://schemas.microsoft.com/office/powerpoint/2010/main" val="120368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5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500"/>
                                        <p:tgtEl>
                                          <p:spTgt spid="19"/>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500"/>
                                        <p:tgtEl>
                                          <p:spTgt spid="20"/>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500"/>
                                        <p:tgtEl>
                                          <p:spTgt spid="21"/>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fade">
                                      <p:cBhvr>
                                        <p:cTn id="9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1" grpId="0" animBg="1"/>
      <p:bldP spid="13"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5E2284-E94E-4CDA-87B5-FD42149AF0FA}"/>
              </a:ext>
            </a:extLst>
          </p:cNvPr>
          <p:cNvSpPr>
            <a:spLocks noGrp="1"/>
          </p:cNvSpPr>
          <p:nvPr>
            <p:ph sz="quarter" idx="1"/>
          </p:nvPr>
        </p:nvSpPr>
        <p:spPr>
          <a:xfrm>
            <a:off x="284480" y="154858"/>
            <a:ext cx="11226799" cy="1066308"/>
          </a:xfrm>
        </p:spPr>
        <p:txBody>
          <a:bodyPr>
            <a:normAutofit/>
          </a:bodyPr>
          <a:lstStyle/>
          <a:p>
            <a:pPr marL="0" indent="0">
              <a:buNone/>
            </a:pPr>
            <a:r>
              <a:rPr lang="en-CA" sz="2000" dirty="0"/>
              <a:t>A study reported 10 randomly selected cereals on a 100 point scale (high numbers are better) and recorded the number of grams of sugar in each serving.  The data is below: </a:t>
            </a:r>
          </a:p>
        </p:txBody>
      </p:sp>
      <p:graphicFrame>
        <p:nvGraphicFramePr>
          <p:cNvPr id="4" name="Object 3">
            <a:extLst>
              <a:ext uri="{FF2B5EF4-FFF2-40B4-BE49-F238E27FC236}">
                <a16:creationId xmlns:a16="http://schemas.microsoft.com/office/drawing/2014/main" id="{6D20A818-5531-4030-B137-799D09A33905}"/>
              </a:ext>
            </a:extLst>
          </p:cNvPr>
          <p:cNvGraphicFramePr>
            <a:graphicFrameLocks noChangeAspect="1"/>
          </p:cNvGraphicFramePr>
          <p:nvPr>
            <p:extLst>
              <p:ext uri="{D42A27DB-BD31-4B8C-83A1-F6EECF244321}">
                <p14:modId xmlns:p14="http://schemas.microsoft.com/office/powerpoint/2010/main" val="1494662128"/>
              </p:ext>
            </p:extLst>
          </p:nvPr>
        </p:nvGraphicFramePr>
        <p:xfrm>
          <a:off x="795577" y="1031537"/>
          <a:ext cx="7344088" cy="785464"/>
        </p:xfrm>
        <a:graphic>
          <a:graphicData uri="http://schemas.openxmlformats.org/presentationml/2006/ole">
            <mc:AlternateContent xmlns:mc="http://schemas.openxmlformats.org/markup-compatibility/2006">
              <mc:Choice xmlns:v="urn:schemas-microsoft-com:vml" Requires="v">
                <p:oleObj name="Equation" r:id="rId4" imgW="4749480" imgH="507960" progId="Equation.DSMT4">
                  <p:embed/>
                </p:oleObj>
              </mc:Choice>
              <mc:Fallback>
                <p:oleObj name="Equation" r:id="rId4" imgW="4749480" imgH="507960" progId="Equation.DSMT4">
                  <p:embed/>
                  <p:pic>
                    <p:nvPicPr>
                      <p:cNvPr id="4" name="Object 3">
                        <a:extLst>
                          <a:ext uri="{FF2B5EF4-FFF2-40B4-BE49-F238E27FC236}">
                            <a16:creationId xmlns:a16="http://schemas.microsoft.com/office/drawing/2014/main" id="{6D20A818-5531-4030-B137-799D09A33905}"/>
                          </a:ext>
                        </a:extLst>
                      </p:cNvPr>
                      <p:cNvPicPr/>
                      <p:nvPr/>
                    </p:nvPicPr>
                    <p:blipFill>
                      <a:blip r:embed="rId5"/>
                      <a:stretch>
                        <a:fillRect/>
                      </a:stretch>
                    </p:blipFill>
                    <p:spPr>
                      <a:xfrm>
                        <a:off x="795577" y="1031537"/>
                        <a:ext cx="7344088" cy="785464"/>
                      </a:xfrm>
                      <a:prstGeom prst="rect">
                        <a:avLst/>
                      </a:prstGeom>
                    </p:spPr>
                  </p:pic>
                </p:oleObj>
              </mc:Fallback>
            </mc:AlternateContent>
          </a:graphicData>
        </a:graphic>
      </p:graphicFrame>
      <p:sp>
        <p:nvSpPr>
          <p:cNvPr id="5" name="Content Placeholder 2">
            <a:extLst>
              <a:ext uri="{FF2B5EF4-FFF2-40B4-BE49-F238E27FC236}">
                <a16:creationId xmlns:a16="http://schemas.microsoft.com/office/drawing/2014/main" id="{36E47A8A-E73B-4518-AFD4-0ECA1F3CFF7A}"/>
              </a:ext>
            </a:extLst>
          </p:cNvPr>
          <p:cNvSpPr txBox="1">
            <a:spLocks/>
          </p:cNvSpPr>
          <p:nvPr/>
        </p:nvSpPr>
        <p:spPr>
          <a:xfrm>
            <a:off x="304800" y="2035768"/>
            <a:ext cx="9789979" cy="264242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CA" sz="2000" dirty="0"/>
              <a:t>a) Find the LSRL using sugar amount (s) to predict rating score (r)</a:t>
            </a:r>
          </a:p>
          <a:p>
            <a:pPr marL="0" indent="0">
              <a:buNone/>
            </a:pPr>
            <a:br>
              <a:rPr lang="en-CA" sz="2000" dirty="0"/>
            </a:br>
            <a:endParaRPr lang="en-CA" sz="2000" dirty="0"/>
          </a:p>
          <a:p>
            <a:pPr marL="0" indent="0">
              <a:buNone/>
            </a:pPr>
            <a:r>
              <a:rPr lang="en-CA" sz="2000" dirty="0"/>
              <a:t>b) Construct and interpret a 95% confidence interval for the true slope of the regression line.  Assume the conditions for performing inference are met</a:t>
            </a:r>
          </a:p>
        </p:txBody>
      </p:sp>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C0624262-71E8-1510-AF97-13B7B35F94BA}"/>
                  </a:ext>
                </a:extLst>
              </p14:cNvPr>
              <p14:cNvContentPartPr/>
              <p14:nvPr/>
            </p14:nvContentPartPr>
            <p14:xfrm>
              <a:off x="3923702" y="6084050"/>
              <a:ext cx="1800" cy="19440"/>
            </p14:xfrm>
          </p:contentPart>
        </mc:Choice>
        <mc:Fallback>
          <p:pic>
            <p:nvPicPr>
              <p:cNvPr id="2" name="Ink 1">
                <a:extLst>
                  <a:ext uri="{FF2B5EF4-FFF2-40B4-BE49-F238E27FC236}">
                    <a16:creationId xmlns:a16="http://schemas.microsoft.com/office/drawing/2014/main" id="{C0624262-71E8-1510-AF97-13B7B35F94BA}"/>
                  </a:ext>
                </a:extLst>
              </p:cNvPr>
              <p:cNvPicPr/>
              <p:nvPr/>
            </p:nvPicPr>
            <p:blipFill>
              <a:blip r:embed="rId7"/>
              <a:stretch>
                <a:fillRect/>
              </a:stretch>
            </p:blipFill>
            <p:spPr>
              <a:xfrm>
                <a:off x="3914702" y="6075410"/>
                <a:ext cx="19440" cy="37080"/>
              </a:xfrm>
              <a:prstGeom prst="rect">
                <a:avLst/>
              </a:prstGeom>
            </p:spPr>
          </p:pic>
        </mc:Fallback>
      </mc:AlternateContent>
    </p:spTree>
    <p:custDataLst>
      <p:tags r:id="rId1"/>
    </p:custDataLst>
    <p:extLst>
      <p:ext uri="{BB962C8B-B14F-4D97-AF65-F5344CB8AC3E}">
        <p14:creationId xmlns:p14="http://schemas.microsoft.com/office/powerpoint/2010/main" val="910708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D1A8D-4489-46D8-923A-E8D7FA84FF93}"/>
              </a:ext>
            </a:extLst>
          </p:cNvPr>
          <p:cNvSpPr>
            <a:spLocks noGrp="1"/>
          </p:cNvSpPr>
          <p:nvPr>
            <p:ph type="title"/>
          </p:nvPr>
        </p:nvSpPr>
        <p:spPr>
          <a:xfrm>
            <a:off x="985520" y="274639"/>
            <a:ext cx="8463280" cy="500483"/>
          </a:xfrm>
        </p:spPr>
        <p:txBody>
          <a:bodyPr>
            <a:normAutofit fontScale="90000"/>
          </a:bodyPr>
          <a:lstStyle/>
          <a:p>
            <a:r>
              <a:rPr lang="en-CA" dirty="0"/>
              <a:t>Hypothesis Test for Slope of LSRL</a:t>
            </a:r>
          </a:p>
        </p:txBody>
      </p:sp>
      <p:sp>
        <p:nvSpPr>
          <p:cNvPr id="3" name="Content Placeholder 2">
            <a:extLst>
              <a:ext uri="{FF2B5EF4-FFF2-40B4-BE49-F238E27FC236}">
                <a16:creationId xmlns:a16="http://schemas.microsoft.com/office/drawing/2014/main" id="{A0FDE4EF-A987-4ED1-86BA-6E2E1275BDE3}"/>
              </a:ext>
            </a:extLst>
          </p:cNvPr>
          <p:cNvSpPr>
            <a:spLocks noGrp="1"/>
          </p:cNvSpPr>
          <p:nvPr>
            <p:ph sz="quarter" idx="1"/>
          </p:nvPr>
        </p:nvSpPr>
        <p:spPr>
          <a:xfrm>
            <a:off x="355600" y="847788"/>
            <a:ext cx="10942320" cy="1435184"/>
          </a:xfrm>
        </p:spPr>
        <p:txBody>
          <a:bodyPr>
            <a:normAutofit/>
          </a:bodyPr>
          <a:lstStyle/>
          <a:p>
            <a:r>
              <a:rPr lang="en-CA" sz="2100" dirty="0"/>
              <a:t>In addition to finding a confidence interval for the true slope, you can also perform a </a:t>
            </a:r>
            <a:r>
              <a:rPr lang="en-CA" sz="2100" i="1" u="sng" dirty="0"/>
              <a:t>hypothesis test</a:t>
            </a:r>
            <a:r>
              <a:rPr lang="en-CA" sz="2100" dirty="0"/>
              <a:t> for the value of the slope</a:t>
            </a:r>
          </a:p>
          <a:p>
            <a:r>
              <a:rPr lang="en-CA" sz="2100" dirty="0"/>
              <a:t>Null Hypothesis: There is no linear relationship between the two variables, </a:t>
            </a:r>
          </a:p>
        </p:txBody>
      </p:sp>
      <p:graphicFrame>
        <p:nvGraphicFramePr>
          <p:cNvPr id="4" name="Object 3">
            <a:extLst>
              <a:ext uri="{FF2B5EF4-FFF2-40B4-BE49-F238E27FC236}">
                <a16:creationId xmlns:a16="http://schemas.microsoft.com/office/drawing/2014/main" id="{92AAC07C-441C-4024-8FB4-B2385718469A}"/>
              </a:ext>
            </a:extLst>
          </p:cNvPr>
          <p:cNvGraphicFramePr>
            <a:graphicFrameLocks noChangeAspect="1"/>
          </p:cNvGraphicFramePr>
          <p:nvPr>
            <p:extLst>
              <p:ext uri="{D42A27DB-BD31-4B8C-83A1-F6EECF244321}">
                <p14:modId xmlns:p14="http://schemas.microsoft.com/office/powerpoint/2010/main" val="2336180685"/>
              </p:ext>
            </p:extLst>
          </p:nvPr>
        </p:nvGraphicFramePr>
        <p:xfrm>
          <a:off x="442396" y="2343398"/>
          <a:ext cx="1527366" cy="452553"/>
        </p:xfrm>
        <a:graphic>
          <a:graphicData uri="http://schemas.openxmlformats.org/presentationml/2006/ole">
            <mc:AlternateContent xmlns:mc="http://schemas.openxmlformats.org/markup-compatibility/2006">
              <mc:Choice xmlns:v="urn:schemas-microsoft-com:vml" Requires="v">
                <p:oleObj name="Equation" r:id="rId4" imgW="685800" imgH="203040" progId="Equation.DSMT4">
                  <p:embed/>
                </p:oleObj>
              </mc:Choice>
              <mc:Fallback>
                <p:oleObj name="Equation" r:id="rId4" imgW="685800" imgH="203040" progId="Equation.DSMT4">
                  <p:embed/>
                  <p:pic>
                    <p:nvPicPr>
                      <p:cNvPr id="4" name="Object 3">
                        <a:extLst>
                          <a:ext uri="{FF2B5EF4-FFF2-40B4-BE49-F238E27FC236}">
                            <a16:creationId xmlns:a16="http://schemas.microsoft.com/office/drawing/2014/main" id="{92AAC07C-441C-4024-8FB4-B2385718469A}"/>
                          </a:ext>
                        </a:extLst>
                      </p:cNvPr>
                      <p:cNvPicPr/>
                      <p:nvPr/>
                    </p:nvPicPr>
                    <p:blipFill>
                      <a:blip r:embed="rId5"/>
                      <a:stretch>
                        <a:fillRect/>
                      </a:stretch>
                    </p:blipFill>
                    <p:spPr>
                      <a:xfrm>
                        <a:off x="442396" y="2343398"/>
                        <a:ext cx="1527366" cy="452553"/>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D0A4832-6C87-4504-987F-D0DD601A9E48}"/>
                  </a:ext>
                </a:extLst>
              </p:cNvPr>
              <p:cNvSpPr txBox="1"/>
              <p:nvPr/>
            </p:nvSpPr>
            <p:spPr>
              <a:xfrm>
                <a:off x="2357120" y="2261361"/>
                <a:ext cx="9286239" cy="400110"/>
              </a:xfrm>
              <a:prstGeom prst="rect">
                <a:avLst/>
              </a:prstGeom>
              <a:noFill/>
            </p:spPr>
            <p:txBody>
              <a:bodyPr wrap="square" rtlCol="0">
                <a:spAutoFit/>
              </a:bodyPr>
              <a:lstStyle/>
              <a:p>
                <a14:m>
                  <m:oMath xmlns:m="http://schemas.openxmlformats.org/officeDocument/2006/math">
                    <m:r>
                      <a:rPr lang="en-CA" sz="2000" i="1">
                        <a:solidFill>
                          <a:srgbClr val="FF0000"/>
                        </a:solidFill>
                        <a:latin typeface="Cambria Math" panose="02040503050406030204" pitchFamily="18" charset="0"/>
                        <a:ea typeface="Cambria Math" panose="02040503050406030204" pitchFamily="18" charset="0"/>
                      </a:rPr>
                      <m:t>𝛽</m:t>
                    </m:r>
                  </m:oMath>
                </a14:m>
                <a:r>
                  <a:rPr lang="en-CA" sz="2000" dirty="0">
                    <a:solidFill>
                      <a:srgbClr val="FF0000"/>
                    </a:solidFill>
                  </a:rPr>
                  <a:t> refers to the true population slope, where “b” is the slope of the LSRL</a:t>
                </a:r>
              </a:p>
            </p:txBody>
          </p:sp>
        </mc:Choice>
        <mc:Fallback xmlns="">
          <p:sp>
            <p:nvSpPr>
              <p:cNvPr id="6" name="TextBox 5">
                <a:extLst>
                  <a:ext uri="{FF2B5EF4-FFF2-40B4-BE49-F238E27FC236}">
                    <a16:creationId xmlns:a16="http://schemas.microsoft.com/office/drawing/2014/main" id="{AD0A4832-6C87-4504-987F-D0DD601A9E48}"/>
                  </a:ext>
                </a:extLst>
              </p:cNvPr>
              <p:cNvSpPr txBox="1">
                <a:spLocks noRot="1" noChangeAspect="1" noMove="1" noResize="1" noEditPoints="1" noAdjustHandles="1" noChangeArrowheads="1" noChangeShapeType="1" noTextEdit="1"/>
              </p:cNvSpPr>
              <p:nvPr/>
            </p:nvSpPr>
            <p:spPr>
              <a:xfrm>
                <a:off x="2357120" y="2261361"/>
                <a:ext cx="9286239" cy="400110"/>
              </a:xfrm>
              <a:prstGeom prst="rect">
                <a:avLst/>
              </a:prstGeom>
              <a:blipFill>
                <a:blip r:embed="rId6"/>
                <a:stretch>
                  <a:fillRect l="-328" t="-9091" b="-25758"/>
                </a:stretch>
              </a:blipFill>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43D3E30C-40CB-4774-8606-0BB286815C92}"/>
              </a:ext>
            </a:extLst>
          </p:cNvPr>
          <p:cNvSpPr txBox="1">
            <a:spLocks/>
          </p:cNvSpPr>
          <p:nvPr/>
        </p:nvSpPr>
        <p:spPr>
          <a:xfrm>
            <a:off x="361050" y="2937988"/>
            <a:ext cx="8707994" cy="62272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CA" sz="2100" dirty="0"/>
              <a:t>Ha: There is a linear relationship between the two variables</a:t>
            </a:r>
          </a:p>
        </p:txBody>
      </p:sp>
      <p:graphicFrame>
        <p:nvGraphicFramePr>
          <p:cNvPr id="9" name="Object 8">
            <a:extLst>
              <a:ext uri="{FF2B5EF4-FFF2-40B4-BE49-F238E27FC236}">
                <a16:creationId xmlns:a16="http://schemas.microsoft.com/office/drawing/2014/main" id="{1867F6EF-2C9B-4689-AE47-EA33A06F26A4}"/>
              </a:ext>
            </a:extLst>
          </p:cNvPr>
          <p:cNvGraphicFramePr>
            <a:graphicFrameLocks noChangeAspect="1"/>
          </p:cNvGraphicFramePr>
          <p:nvPr>
            <p:extLst>
              <p:ext uri="{D42A27DB-BD31-4B8C-83A1-F6EECF244321}">
                <p14:modId xmlns:p14="http://schemas.microsoft.com/office/powerpoint/2010/main" val="2610082488"/>
              </p:ext>
            </p:extLst>
          </p:nvPr>
        </p:nvGraphicFramePr>
        <p:xfrm>
          <a:off x="403834" y="3419546"/>
          <a:ext cx="5626101" cy="452437"/>
        </p:xfrm>
        <a:graphic>
          <a:graphicData uri="http://schemas.openxmlformats.org/presentationml/2006/ole">
            <mc:AlternateContent xmlns:mc="http://schemas.openxmlformats.org/markup-compatibility/2006">
              <mc:Choice xmlns:v="urn:schemas-microsoft-com:vml" Requires="v">
                <p:oleObj name="Equation" r:id="rId7" imgW="2527200" imgH="203040" progId="Equation.DSMT4">
                  <p:embed/>
                </p:oleObj>
              </mc:Choice>
              <mc:Fallback>
                <p:oleObj name="Equation" r:id="rId7" imgW="2527200" imgH="203040" progId="Equation.DSMT4">
                  <p:embed/>
                  <p:pic>
                    <p:nvPicPr>
                      <p:cNvPr id="9" name="Object 8">
                        <a:extLst>
                          <a:ext uri="{FF2B5EF4-FFF2-40B4-BE49-F238E27FC236}">
                            <a16:creationId xmlns:a16="http://schemas.microsoft.com/office/drawing/2014/main" id="{1867F6EF-2C9B-4689-AE47-EA33A06F26A4}"/>
                          </a:ext>
                        </a:extLst>
                      </p:cNvPr>
                      <p:cNvPicPr/>
                      <p:nvPr/>
                    </p:nvPicPr>
                    <p:blipFill>
                      <a:blip r:embed="rId8"/>
                      <a:stretch>
                        <a:fillRect/>
                      </a:stretch>
                    </p:blipFill>
                    <p:spPr>
                      <a:xfrm>
                        <a:off x="403834" y="3419546"/>
                        <a:ext cx="5626101" cy="452437"/>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5A5BE49B-C721-4A72-B996-AF88EB84D94D}"/>
              </a:ext>
            </a:extLst>
          </p:cNvPr>
          <p:cNvSpPr txBox="1"/>
          <p:nvPr/>
        </p:nvSpPr>
        <p:spPr>
          <a:xfrm>
            <a:off x="1310641" y="3908264"/>
            <a:ext cx="9282636" cy="384721"/>
          </a:xfrm>
          <a:prstGeom prst="rect">
            <a:avLst/>
          </a:prstGeom>
          <a:noFill/>
        </p:spPr>
        <p:txBody>
          <a:bodyPr wrap="square" rtlCol="0">
            <a:spAutoFit/>
          </a:bodyPr>
          <a:lstStyle/>
          <a:p>
            <a:r>
              <a:rPr lang="en-CA" sz="1900" dirty="0">
                <a:solidFill>
                  <a:srgbClr val="FF0000"/>
                </a:solidFill>
              </a:rPr>
              <a:t>Plot the data, do a linear regression to decide if the slope is positive or negative</a:t>
            </a:r>
          </a:p>
        </p:txBody>
      </p:sp>
      <p:sp>
        <p:nvSpPr>
          <p:cNvPr id="11" name="Content Placeholder 2">
            <a:extLst>
              <a:ext uri="{FF2B5EF4-FFF2-40B4-BE49-F238E27FC236}">
                <a16:creationId xmlns:a16="http://schemas.microsoft.com/office/drawing/2014/main" id="{DCED8369-6CCF-4388-8E50-5D0F6B2BC06F}"/>
              </a:ext>
            </a:extLst>
          </p:cNvPr>
          <p:cNvSpPr txBox="1">
            <a:spLocks/>
          </p:cNvSpPr>
          <p:nvPr/>
        </p:nvSpPr>
        <p:spPr>
          <a:xfrm>
            <a:off x="325120" y="4459040"/>
            <a:ext cx="11470640" cy="868079"/>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CA" sz="2100" dirty="0"/>
              <a:t>Using </a:t>
            </a:r>
            <a:r>
              <a:rPr lang="en-CA" sz="2100" dirty="0" err="1"/>
              <a:t>LinRegTest</a:t>
            </a:r>
            <a:r>
              <a:rPr lang="en-CA" sz="2100" dirty="0"/>
              <a:t>, you can perform a hypothesis test on the slope of the regression line</a:t>
            </a:r>
          </a:p>
        </p:txBody>
      </p:sp>
      <p:sp>
        <p:nvSpPr>
          <p:cNvPr id="12" name="Content Placeholder 2">
            <a:extLst>
              <a:ext uri="{FF2B5EF4-FFF2-40B4-BE49-F238E27FC236}">
                <a16:creationId xmlns:a16="http://schemas.microsoft.com/office/drawing/2014/main" id="{F1A071BD-0184-42DB-887C-87D16F858ED4}"/>
              </a:ext>
            </a:extLst>
          </p:cNvPr>
          <p:cNvSpPr txBox="1">
            <a:spLocks/>
          </p:cNvSpPr>
          <p:nvPr/>
        </p:nvSpPr>
        <p:spPr>
          <a:xfrm>
            <a:off x="325983" y="5036189"/>
            <a:ext cx="9275217" cy="1594683"/>
          </a:xfrm>
          <a:prstGeom prst="rect">
            <a:avLst/>
          </a:prstGeom>
        </p:spPr>
        <p:txBody>
          <a:bodyPr vert="horz">
            <a:normAutofit fontScale="92500" lnSpcReduction="2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CA" sz="2100" dirty="0"/>
              <a:t>CONDITIONS:  </a:t>
            </a:r>
            <a:br>
              <a:rPr lang="en-CA" sz="2100" dirty="0"/>
            </a:br>
            <a:r>
              <a:rPr lang="en-CA" sz="2100" dirty="0" err="1"/>
              <a:t>i</a:t>
            </a:r>
            <a:r>
              <a:rPr lang="en-CA" sz="2100" dirty="0"/>
              <a:t>) The sample must be a SRS</a:t>
            </a:r>
          </a:p>
          <a:p>
            <a:pPr marL="0" indent="0">
              <a:buNone/>
            </a:pPr>
            <a:r>
              <a:rPr lang="en-CA" sz="2100" dirty="0"/>
              <a:t>    ii) The scatterplot should be approximately linear</a:t>
            </a:r>
          </a:p>
          <a:p>
            <a:pPr marL="0" indent="0">
              <a:buNone/>
            </a:pPr>
            <a:r>
              <a:rPr lang="en-CA" sz="2100" dirty="0"/>
              <a:t>    iii) There should be no pattern in the residual plots</a:t>
            </a:r>
          </a:p>
          <a:p>
            <a:pPr marL="0" indent="0">
              <a:buNone/>
            </a:pPr>
            <a:r>
              <a:rPr lang="en-CA" sz="2100" dirty="0"/>
              <a:t>    iv) The distribution of the residuals should be approx. normal </a:t>
            </a:r>
          </a:p>
        </p:txBody>
      </p:sp>
    </p:spTree>
    <p:custDataLst>
      <p:tags r:id="rId1"/>
    </p:custDataLst>
    <p:extLst>
      <p:ext uri="{BB962C8B-B14F-4D97-AF65-F5344CB8AC3E}">
        <p14:creationId xmlns:p14="http://schemas.microsoft.com/office/powerpoint/2010/main" val="273473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8A56C6-15DF-49C3-A7FF-FCE83329A606}"/>
              </a:ext>
            </a:extLst>
          </p:cNvPr>
          <p:cNvSpPr>
            <a:spLocks noGrp="1"/>
          </p:cNvSpPr>
          <p:nvPr>
            <p:ph sz="quarter" idx="1"/>
          </p:nvPr>
        </p:nvSpPr>
        <p:spPr>
          <a:xfrm>
            <a:off x="284480" y="153384"/>
            <a:ext cx="11338560" cy="6320569"/>
          </a:xfrm>
        </p:spPr>
        <p:txBody>
          <a:bodyPr>
            <a:normAutofit/>
          </a:bodyPr>
          <a:lstStyle/>
          <a:p>
            <a:pPr marL="0" indent="0">
              <a:buNone/>
            </a:pPr>
            <a:r>
              <a:rPr lang="en-CA" sz="2100" dirty="0"/>
              <a:t>Ex: The following table gives the serving speeds in mph of 10 randomly selected professional tennis players before and after using newly developed tennis racquet.  </a:t>
            </a:r>
            <a:br>
              <a:rPr lang="en-CA" sz="2100" dirty="0"/>
            </a:br>
            <a:endParaRPr lang="en-CA" sz="2100" dirty="0"/>
          </a:p>
          <a:p>
            <a:pPr marL="0" indent="0">
              <a:buNone/>
            </a:pPr>
            <a:endParaRPr lang="en-CA" sz="2100" dirty="0"/>
          </a:p>
          <a:p>
            <a:pPr marL="0" indent="0">
              <a:buNone/>
            </a:pPr>
            <a:br>
              <a:rPr lang="en-CA" sz="2100" dirty="0"/>
            </a:br>
            <a:br>
              <a:rPr lang="en-CA" sz="2100" dirty="0"/>
            </a:br>
            <a:endParaRPr lang="en-CA" sz="2100" dirty="0"/>
          </a:p>
          <a:p>
            <a:pPr marL="0" indent="0">
              <a:buNone/>
            </a:pPr>
            <a:r>
              <a:rPr lang="en-CA" sz="2100" dirty="0"/>
              <a:t>a) Is there evidence of a straight line [linear] relationship with positive slope between serving speeds of professionals using their old and new racquets? Write the Null and Alt. Hypothesis</a:t>
            </a:r>
          </a:p>
          <a:p>
            <a:pPr marL="0" indent="0">
              <a:buNone/>
            </a:pPr>
            <a:r>
              <a:rPr lang="en-CA" sz="2100" dirty="0"/>
              <a:t>b) Create a scatterplot to check if the relationship is linear</a:t>
            </a:r>
          </a:p>
          <a:p>
            <a:pPr marL="0" indent="0">
              <a:buNone/>
            </a:pPr>
            <a:r>
              <a:rPr lang="en-CA" sz="2100" dirty="0"/>
              <a:t>c) Create a residual plot to check for overall pattern</a:t>
            </a:r>
          </a:p>
          <a:p>
            <a:pPr marL="0" indent="0">
              <a:buNone/>
            </a:pPr>
            <a:r>
              <a:rPr lang="en-CA" sz="2100" dirty="0"/>
              <a:t>d) Check that the distributions of the residuals is normal by creating either a histogram or normal probability plot</a:t>
            </a:r>
          </a:p>
          <a:p>
            <a:pPr marL="0" indent="0">
              <a:buNone/>
            </a:pPr>
            <a:r>
              <a:rPr lang="en-CA" sz="2100" dirty="0"/>
              <a:t>e) Using </a:t>
            </a:r>
            <a:r>
              <a:rPr lang="en-CA" sz="2100" dirty="0" err="1"/>
              <a:t>LinRegTest</a:t>
            </a:r>
            <a:r>
              <a:rPr lang="en-CA" sz="2100" dirty="0"/>
              <a:t> to find the “t*” and P-value</a:t>
            </a:r>
          </a:p>
          <a:p>
            <a:pPr marL="0" indent="0">
              <a:buNone/>
            </a:pPr>
            <a:r>
              <a:rPr lang="en-CA" sz="2100" dirty="0"/>
              <a:t>f) Interpret your results in the context of the LSRL</a:t>
            </a:r>
          </a:p>
        </p:txBody>
      </p:sp>
      <p:graphicFrame>
        <p:nvGraphicFramePr>
          <p:cNvPr id="4" name="Object 3">
            <a:extLst>
              <a:ext uri="{FF2B5EF4-FFF2-40B4-BE49-F238E27FC236}">
                <a16:creationId xmlns:a16="http://schemas.microsoft.com/office/drawing/2014/main" id="{10E8B615-2FA7-4960-AEF9-469509F5D83A}"/>
              </a:ext>
            </a:extLst>
          </p:cNvPr>
          <p:cNvGraphicFramePr>
            <a:graphicFrameLocks noChangeAspect="1"/>
          </p:cNvGraphicFramePr>
          <p:nvPr>
            <p:extLst>
              <p:ext uri="{D42A27DB-BD31-4B8C-83A1-F6EECF244321}">
                <p14:modId xmlns:p14="http://schemas.microsoft.com/office/powerpoint/2010/main" val="3719257352"/>
              </p:ext>
            </p:extLst>
          </p:nvPr>
        </p:nvGraphicFramePr>
        <p:xfrm>
          <a:off x="1977882" y="1177434"/>
          <a:ext cx="7740322" cy="867263"/>
        </p:xfrm>
        <a:graphic>
          <a:graphicData uri="http://schemas.openxmlformats.org/presentationml/2006/ole">
            <mc:AlternateContent xmlns:mc="http://schemas.openxmlformats.org/markup-compatibility/2006">
              <mc:Choice xmlns:v="urn:schemas-microsoft-com:vml" Requires="v">
                <p:oleObj name="Equation" r:id="rId4" imgW="4533840" imgH="507960" progId="Equation.DSMT4">
                  <p:embed/>
                </p:oleObj>
              </mc:Choice>
              <mc:Fallback>
                <p:oleObj name="Equation" r:id="rId4" imgW="4533840" imgH="507960" progId="Equation.DSMT4">
                  <p:embed/>
                  <p:pic>
                    <p:nvPicPr>
                      <p:cNvPr id="4" name="Object 3">
                        <a:extLst>
                          <a:ext uri="{FF2B5EF4-FFF2-40B4-BE49-F238E27FC236}">
                            <a16:creationId xmlns:a16="http://schemas.microsoft.com/office/drawing/2014/main" id="{10E8B615-2FA7-4960-AEF9-469509F5D83A}"/>
                          </a:ext>
                        </a:extLst>
                      </p:cNvPr>
                      <p:cNvPicPr/>
                      <p:nvPr/>
                    </p:nvPicPr>
                    <p:blipFill>
                      <a:blip r:embed="rId5"/>
                      <a:stretch>
                        <a:fillRect/>
                      </a:stretch>
                    </p:blipFill>
                    <p:spPr>
                      <a:xfrm>
                        <a:off x="1977882" y="1177434"/>
                        <a:ext cx="7740322" cy="867263"/>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845885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FC77D9-2564-4F11-97F3-492983BE867F}"/>
              </a:ext>
            </a:extLst>
          </p:cNvPr>
          <p:cNvSpPr>
            <a:spLocks noGrp="1"/>
          </p:cNvSpPr>
          <p:nvPr>
            <p:ph sz="quarter" idx="1"/>
          </p:nvPr>
        </p:nvSpPr>
        <p:spPr>
          <a:xfrm>
            <a:off x="452846" y="1700454"/>
            <a:ext cx="11347268" cy="1941379"/>
          </a:xfrm>
        </p:spPr>
        <p:txBody>
          <a:bodyPr>
            <a:normAutofit/>
          </a:bodyPr>
          <a:lstStyle/>
          <a:p>
            <a:r>
              <a:rPr lang="en-CA" sz="2100" dirty="0"/>
              <a:t>t = 5.853 P=0.0019</a:t>
            </a:r>
          </a:p>
          <a:p>
            <a:r>
              <a:rPr lang="en-CA" sz="2100" dirty="0"/>
              <a:t>With such a small p value that is less than any reasonable significance level, we will reject the null hypothesis and accept the alternative that there is a positive linear relationship with the LSRL between the serving speeds of professional tennis players using NEW and OLD tennis rackets.  </a:t>
            </a:r>
          </a:p>
        </p:txBody>
      </p:sp>
      <p:graphicFrame>
        <p:nvGraphicFramePr>
          <p:cNvPr id="4" name="Object 3">
            <a:extLst>
              <a:ext uri="{FF2B5EF4-FFF2-40B4-BE49-F238E27FC236}">
                <a16:creationId xmlns:a16="http://schemas.microsoft.com/office/drawing/2014/main" id="{21D7EFBB-10B8-4806-9B7D-3C7103B0D070}"/>
              </a:ext>
            </a:extLst>
          </p:cNvPr>
          <p:cNvGraphicFramePr>
            <a:graphicFrameLocks noChangeAspect="1"/>
          </p:cNvGraphicFramePr>
          <p:nvPr>
            <p:extLst>
              <p:ext uri="{D42A27DB-BD31-4B8C-83A1-F6EECF244321}">
                <p14:modId xmlns:p14="http://schemas.microsoft.com/office/powerpoint/2010/main" val="1010233294"/>
              </p:ext>
            </p:extLst>
          </p:nvPr>
        </p:nvGraphicFramePr>
        <p:xfrm>
          <a:off x="1862138" y="3988186"/>
          <a:ext cx="5167312" cy="517525"/>
        </p:xfrm>
        <a:graphic>
          <a:graphicData uri="http://schemas.openxmlformats.org/presentationml/2006/ole">
            <mc:AlternateContent xmlns:mc="http://schemas.openxmlformats.org/markup-compatibility/2006">
              <mc:Choice xmlns:v="urn:schemas-microsoft-com:vml" Requires="v">
                <p:oleObj name="Equation" r:id="rId4" imgW="2539800" imgH="253800" progId="Equation.DSMT4">
                  <p:embed/>
                </p:oleObj>
              </mc:Choice>
              <mc:Fallback>
                <p:oleObj name="Equation" r:id="rId4" imgW="2539800" imgH="253800" progId="Equation.DSMT4">
                  <p:embed/>
                  <p:pic>
                    <p:nvPicPr>
                      <p:cNvPr id="4" name="Object 3">
                        <a:extLst>
                          <a:ext uri="{FF2B5EF4-FFF2-40B4-BE49-F238E27FC236}">
                            <a16:creationId xmlns:a16="http://schemas.microsoft.com/office/drawing/2014/main" id="{21D7EFBB-10B8-4806-9B7D-3C7103B0D070}"/>
                          </a:ext>
                        </a:extLst>
                      </p:cNvPr>
                      <p:cNvPicPr/>
                      <p:nvPr/>
                    </p:nvPicPr>
                    <p:blipFill>
                      <a:blip r:embed="rId5"/>
                      <a:stretch>
                        <a:fillRect/>
                      </a:stretch>
                    </p:blipFill>
                    <p:spPr>
                      <a:xfrm>
                        <a:off x="1862138" y="3988186"/>
                        <a:ext cx="5167312" cy="517525"/>
                      </a:xfrm>
                      <a:prstGeom prst="rect">
                        <a:avLst/>
                      </a:prstGeom>
                    </p:spPr>
                  </p:pic>
                </p:oleObj>
              </mc:Fallback>
            </mc:AlternateContent>
          </a:graphicData>
        </a:graphic>
      </p:graphicFrame>
      <p:sp>
        <p:nvSpPr>
          <p:cNvPr id="5" name="Content Placeholder 2">
            <a:extLst>
              <a:ext uri="{FF2B5EF4-FFF2-40B4-BE49-F238E27FC236}">
                <a16:creationId xmlns:a16="http://schemas.microsoft.com/office/drawing/2014/main" id="{499E248B-2836-4D4E-A834-73866A286434}"/>
              </a:ext>
            </a:extLst>
          </p:cNvPr>
          <p:cNvSpPr txBox="1">
            <a:spLocks/>
          </p:cNvSpPr>
          <p:nvPr/>
        </p:nvSpPr>
        <p:spPr>
          <a:xfrm>
            <a:off x="452846" y="4505517"/>
            <a:ext cx="11129554" cy="2199968"/>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CA" sz="2100" dirty="0"/>
              <a:t>With a slope of approximately 1 and a y-intercept of 8.76, the regression line indicates that use of the new racquet increases serving speed on average by 8.76mph  regardless of het old racquet speed.  This is, players with lower and higher old racquet speeds experience on the average the same numerical increase when using the new racquet.</a:t>
            </a:r>
          </a:p>
          <a:p>
            <a:pPr marL="0" indent="0">
              <a:buNone/>
            </a:pPr>
            <a:endParaRPr lang="en-CA" sz="2100" dirty="0"/>
          </a:p>
        </p:txBody>
      </p:sp>
      <p:graphicFrame>
        <p:nvGraphicFramePr>
          <p:cNvPr id="6" name="Object 5">
            <a:extLst>
              <a:ext uri="{FF2B5EF4-FFF2-40B4-BE49-F238E27FC236}">
                <a16:creationId xmlns:a16="http://schemas.microsoft.com/office/drawing/2014/main" id="{7C1671C6-BE03-49C7-A7CD-EA97239A18D5}"/>
              </a:ext>
            </a:extLst>
          </p:cNvPr>
          <p:cNvGraphicFramePr>
            <a:graphicFrameLocks noChangeAspect="1"/>
          </p:cNvGraphicFramePr>
          <p:nvPr>
            <p:extLst>
              <p:ext uri="{D42A27DB-BD31-4B8C-83A1-F6EECF244321}">
                <p14:modId xmlns:p14="http://schemas.microsoft.com/office/powerpoint/2010/main" val="123342960"/>
              </p:ext>
            </p:extLst>
          </p:nvPr>
        </p:nvGraphicFramePr>
        <p:xfrm>
          <a:off x="583371" y="1074876"/>
          <a:ext cx="3281363" cy="463550"/>
        </p:xfrm>
        <a:graphic>
          <a:graphicData uri="http://schemas.openxmlformats.org/presentationml/2006/ole">
            <mc:AlternateContent xmlns:mc="http://schemas.openxmlformats.org/markup-compatibility/2006">
              <mc:Choice xmlns:v="urn:schemas-microsoft-com:vml" Requires="v">
                <p:oleObj name="Equation" r:id="rId6" imgW="1612800" imgH="228600" progId="Equation.DSMT4">
                  <p:embed/>
                </p:oleObj>
              </mc:Choice>
              <mc:Fallback>
                <p:oleObj name="Equation" r:id="rId6" imgW="1612800" imgH="228600" progId="Equation.DSMT4">
                  <p:embed/>
                  <p:pic>
                    <p:nvPicPr>
                      <p:cNvPr id="6" name="Object 5">
                        <a:extLst>
                          <a:ext uri="{FF2B5EF4-FFF2-40B4-BE49-F238E27FC236}">
                            <a16:creationId xmlns:a16="http://schemas.microsoft.com/office/drawing/2014/main" id="{7C1671C6-BE03-49C7-A7CD-EA97239A18D5}"/>
                          </a:ext>
                        </a:extLst>
                      </p:cNvPr>
                      <p:cNvPicPr/>
                      <p:nvPr/>
                    </p:nvPicPr>
                    <p:blipFill>
                      <a:blip r:embed="rId7"/>
                      <a:stretch>
                        <a:fillRect/>
                      </a:stretch>
                    </p:blipFill>
                    <p:spPr>
                      <a:xfrm>
                        <a:off x="583371" y="1074876"/>
                        <a:ext cx="3281363" cy="463550"/>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830147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967354-C9A3-4511-8AB4-9E8F3FB28473}"/>
              </a:ext>
            </a:extLst>
          </p:cNvPr>
          <p:cNvPicPr>
            <a:picLocks noChangeAspect="1"/>
          </p:cNvPicPr>
          <p:nvPr/>
        </p:nvPicPr>
        <p:blipFill>
          <a:blip r:embed="rId4"/>
          <a:stretch>
            <a:fillRect/>
          </a:stretch>
        </p:blipFill>
        <p:spPr>
          <a:xfrm>
            <a:off x="1745657" y="162725"/>
            <a:ext cx="3483139" cy="2610315"/>
          </a:xfrm>
          <a:prstGeom prst="rect">
            <a:avLst/>
          </a:prstGeom>
        </p:spPr>
      </p:pic>
      <p:sp>
        <p:nvSpPr>
          <p:cNvPr id="10" name="TextBox 9">
            <a:extLst>
              <a:ext uri="{FF2B5EF4-FFF2-40B4-BE49-F238E27FC236}">
                <a16:creationId xmlns:a16="http://schemas.microsoft.com/office/drawing/2014/main" id="{EDC78D77-EE8B-49DB-B8E2-433275A5A9A2}"/>
              </a:ext>
            </a:extLst>
          </p:cNvPr>
          <p:cNvSpPr txBox="1"/>
          <p:nvPr/>
        </p:nvSpPr>
        <p:spPr>
          <a:xfrm>
            <a:off x="447041" y="2839159"/>
            <a:ext cx="11358880" cy="923330"/>
          </a:xfrm>
          <a:prstGeom prst="rect">
            <a:avLst/>
          </a:prstGeom>
          <a:noFill/>
        </p:spPr>
        <p:txBody>
          <a:bodyPr wrap="square">
            <a:spAutoFit/>
          </a:bodyPr>
          <a:lstStyle/>
          <a:p>
            <a:r>
              <a:rPr lang="en-CA" dirty="0"/>
              <a:t>a) Is there evidence of a straight line relationship with positive slope between serving speeds of professionals using their old and new racquets?</a:t>
            </a:r>
          </a:p>
          <a:p>
            <a:r>
              <a:rPr lang="en-CA" dirty="0"/>
              <a:t>Write the Null and Alternative hypothesis </a:t>
            </a:r>
          </a:p>
        </p:txBody>
      </p:sp>
      <p:pic>
        <p:nvPicPr>
          <p:cNvPr id="12" name="Picture 11">
            <a:extLst>
              <a:ext uri="{FF2B5EF4-FFF2-40B4-BE49-F238E27FC236}">
                <a16:creationId xmlns:a16="http://schemas.microsoft.com/office/drawing/2014/main" id="{D8DE6741-4196-409E-B8E7-5BA9715C084F}"/>
              </a:ext>
            </a:extLst>
          </p:cNvPr>
          <p:cNvPicPr>
            <a:picLocks noChangeAspect="1"/>
          </p:cNvPicPr>
          <p:nvPr/>
        </p:nvPicPr>
        <p:blipFill>
          <a:blip r:embed="rId5"/>
          <a:stretch>
            <a:fillRect/>
          </a:stretch>
        </p:blipFill>
        <p:spPr>
          <a:xfrm>
            <a:off x="5216996" y="572914"/>
            <a:ext cx="4566930" cy="2189275"/>
          </a:xfrm>
          <a:prstGeom prst="rect">
            <a:avLst/>
          </a:prstGeom>
        </p:spPr>
      </p:pic>
      <p:sp>
        <p:nvSpPr>
          <p:cNvPr id="14" name="TextBox 13">
            <a:extLst>
              <a:ext uri="{FF2B5EF4-FFF2-40B4-BE49-F238E27FC236}">
                <a16:creationId xmlns:a16="http://schemas.microsoft.com/office/drawing/2014/main" id="{2638B97E-C542-447A-ACB0-A4657FC17ECA}"/>
              </a:ext>
            </a:extLst>
          </p:cNvPr>
          <p:cNvSpPr txBox="1"/>
          <p:nvPr/>
        </p:nvSpPr>
        <p:spPr>
          <a:xfrm>
            <a:off x="447041" y="4516255"/>
            <a:ext cx="8303342" cy="646331"/>
          </a:xfrm>
          <a:prstGeom prst="rect">
            <a:avLst/>
          </a:prstGeom>
          <a:noFill/>
        </p:spPr>
        <p:txBody>
          <a:bodyPr wrap="square">
            <a:spAutoFit/>
          </a:bodyPr>
          <a:lstStyle/>
          <a:p>
            <a:r>
              <a:rPr lang="en-CA" dirty="0"/>
              <a:t>b) Construct and interpret a 95% confidence interval for the true slope of the regression line.  Assume the conditions for performing inference are met</a:t>
            </a:r>
          </a:p>
        </p:txBody>
      </p:sp>
    </p:spTree>
    <p:custDataLst>
      <p:tags r:id="rId1"/>
    </p:custDataLst>
    <p:extLst>
      <p:ext uri="{BB962C8B-B14F-4D97-AF65-F5344CB8AC3E}">
        <p14:creationId xmlns:p14="http://schemas.microsoft.com/office/powerpoint/2010/main" val="992597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CC089-859B-4BC2-87ED-E91CF21D3279}"/>
              </a:ext>
            </a:extLst>
          </p:cNvPr>
          <p:cNvSpPr>
            <a:spLocks noGrp="1"/>
          </p:cNvSpPr>
          <p:nvPr>
            <p:ph type="title"/>
          </p:nvPr>
        </p:nvSpPr>
        <p:spPr>
          <a:xfrm>
            <a:off x="375920" y="223839"/>
            <a:ext cx="7467600" cy="539473"/>
          </a:xfrm>
        </p:spPr>
        <p:txBody>
          <a:bodyPr>
            <a:normAutofit fontScale="90000"/>
          </a:bodyPr>
          <a:lstStyle/>
          <a:p>
            <a:r>
              <a:rPr lang="en-CA" dirty="0"/>
              <a:t>IF you </a:t>
            </a:r>
            <a:r>
              <a:rPr lang="en-CA" dirty="0" err="1"/>
              <a:t>DON’t</a:t>
            </a:r>
            <a:r>
              <a:rPr lang="en-CA" dirty="0"/>
              <a:t> </a:t>
            </a:r>
            <a:r>
              <a:rPr lang="en-CA" dirty="0" err="1"/>
              <a:t>HAVe</a:t>
            </a:r>
            <a:r>
              <a:rPr lang="en-CA" dirty="0"/>
              <a:t> </a:t>
            </a:r>
            <a:r>
              <a:rPr lang="en-CA" dirty="0" err="1"/>
              <a:t>LINRegT</a:t>
            </a:r>
            <a:r>
              <a:rPr lang="en-CA" dirty="0"/>
              <a:t>-int </a:t>
            </a:r>
          </a:p>
        </p:txBody>
      </p:sp>
      <p:sp>
        <p:nvSpPr>
          <p:cNvPr id="3" name="Content Placeholder 2">
            <a:extLst>
              <a:ext uri="{FF2B5EF4-FFF2-40B4-BE49-F238E27FC236}">
                <a16:creationId xmlns:a16="http://schemas.microsoft.com/office/drawing/2014/main" id="{6CC1653B-AC2C-43D0-AAB4-D100F76593DC}"/>
              </a:ext>
            </a:extLst>
          </p:cNvPr>
          <p:cNvSpPr>
            <a:spLocks noGrp="1"/>
          </p:cNvSpPr>
          <p:nvPr>
            <p:ph sz="quarter" idx="1"/>
          </p:nvPr>
        </p:nvSpPr>
        <p:spPr>
          <a:xfrm>
            <a:off x="406400" y="886379"/>
            <a:ext cx="9665765" cy="1331779"/>
          </a:xfrm>
        </p:spPr>
        <p:txBody>
          <a:bodyPr/>
          <a:lstStyle/>
          <a:p>
            <a:r>
              <a:rPr lang="en-CA" dirty="0"/>
              <a:t>Option#1: Buy a Ti84 that does……</a:t>
            </a:r>
          </a:p>
          <a:p>
            <a:r>
              <a:rPr lang="en-CA" dirty="0"/>
              <a:t>Option #2: Write down these formulas and learn to use them:</a:t>
            </a:r>
          </a:p>
        </p:txBody>
      </p:sp>
      <p:sp>
        <p:nvSpPr>
          <p:cNvPr id="4" name="TextBox 3">
            <a:extLst>
              <a:ext uri="{FF2B5EF4-FFF2-40B4-BE49-F238E27FC236}">
                <a16:creationId xmlns:a16="http://schemas.microsoft.com/office/drawing/2014/main" id="{49C7AAE9-D0BE-47AB-B862-C2B61A8AD2E2}"/>
              </a:ext>
            </a:extLst>
          </p:cNvPr>
          <p:cNvSpPr txBox="1"/>
          <p:nvPr/>
        </p:nvSpPr>
        <p:spPr>
          <a:xfrm>
            <a:off x="150107" y="1996759"/>
            <a:ext cx="2908053" cy="769441"/>
          </a:xfrm>
          <a:prstGeom prst="rect">
            <a:avLst/>
          </a:prstGeom>
          <a:noFill/>
        </p:spPr>
        <p:txBody>
          <a:bodyPr wrap="square" rtlCol="0">
            <a:spAutoFit/>
          </a:bodyPr>
          <a:lstStyle/>
          <a:p>
            <a:pPr algn="ctr"/>
            <a:r>
              <a:rPr lang="en-CA" sz="2200">
                <a:solidFill>
                  <a:srgbClr val="FF0000"/>
                </a:solidFill>
              </a:rPr>
              <a:t>Confidence Interval for slope “b”</a:t>
            </a:r>
            <a:endParaRPr lang="en-CA" sz="2200" dirty="0">
              <a:solidFill>
                <a:srgbClr val="FF0000"/>
              </a:solidFill>
            </a:endParaRPr>
          </a:p>
        </p:txBody>
      </p:sp>
      <p:graphicFrame>
        <p:nvGraphicFramePr>
          <p:cNvPr id="5" name="Object 4">
            <a:extLst>
              <a:ext uri="{FF2B5EF4-FFF2-40B4-BE49-F238E27FC236}">
                <a16:creationId xmlns:a16="http://schemas.microsoft.com/office/drawing/2014/main" id="{A2BE78C3-E413-4631-BF3F-91C34BF9A95E}"/>
              </a:ext>
            </a:extLst>
          </p:cNvPr>
          <p:cNvGraphicFramePr>
            <a:graphicFrameLocks noChangeAspect="1"/>
          </p:cNvGraphicFramePr>
          <p:nvPr>
            <p:extLst>
              <p:ext uri="{D42A27DB-BD31-4B8C-83A1-F6EECF244321}">
                <p14:modId xmlns:p14="http://schemas.microsoft.com/office/powerpoint/2010/main" val="3162763192"/>
              </p:ext>
            </p:extLst>
          </p:nvPr>
        </p:nvGraphicFramePr>
        <p:xfrm>
          <a:off x="3517461" y="1996759"/>
          <a:ext cx="3482779" cy="791332"/>
        </p:xfrm>
        <a:graphic>
          <a:graphicData uri="http://schemas.openxmlformats.org/presentationml/2006/ole">
            <mc:AlternateContent xmlns:mc="http://schemas.openxmlformats.org/markup-compatibility/2006">
              <mc:Choice xmlns:v="urn:schemas-microsoft-com:vml" Requires="v">
                <p:oleObj name="Equation" r:id="rId4" imgW="1117440" imgH="253800" progId="Equation.DSMT4">
                  <p:embed/>
                </p:oleObj>
              </mc:Choice>
              <mc:Fallback>
                <p:oleObj name="Equation" r:id="rId4" imgW="1117440" imgH="253800" progId="Equation.DSMT4">
                  <p:embed/>
                  <p:pic>
                    <p:nvPicPr>
                      <p:cNvPr id="5" name="Object 4">
                        <a:extLst>
                          <a:ext uri="{FF2B5EF4-FFF2-40B4-BE49-F238E27FC236}">
                            <a16:creationId xmlns:a16="http://schemas.microsoft.com/office/drawing/2014/main" id="{A2BE78C3-E413-4631-BF3F-91C34BF9A95E}"/>
                          </a:ext>
                        </a:extLst>
                      </p:cNvPr>
                      <p:cNvPicPr/>
                      <p:nvPr/>
                    </p:nvPicPr>
                    <p:blipFill>
                      <a:blip r:embed="rId5"/>
                      <a:stretch>
                        <a:fillRect/>
                      </a:stretch>
                    </p:blipFill>
                    <p:spPr>
                      <a:xfrm>
                        <a:off x="3517461" y="1996759"/>
                        <a:ext cx="3482779" cy="791332"/>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5F31885-9BC3-47BB-BD19-306D4954B461}"/>
              </a:ext>
            </a:extLst>
          </p:cNvPr>
          <p:cNvGraphicFramePr>
            <a:graphicFrameLocks noChangeAspect="1"/>
          </p:cNvGraphicFramePr>
          <p:nvPr>
            <p:extLst>
              <p:ext uri="{D42A27DB-BD31-4B8C-83A1-F6EECF244321}">
                <p14:modId xmlns:p14="http://schemas.microsoft.com/office/powerpoint/2010/main" val="955083513"/>
              </p:ext>
            </p:extLst>
          </p:nvPr>
        </p:nvGraphicFramePr>
        <p:xfrm>
          <a:off x="375920" y="2893931"/>
          <a:ext cx="3246437" cy="477838"/>
        </p:xfrm>
        <a:graphic>
          <a:graphicData uri="http://schemas.openxmlformats.org/presentationml/2006/ole">
            <mc:AlternateContent xmlns:mc="http://schemas.openxmlformats.org/markup-compatibility/2006">
              <mc:Choice xmlns:v="urn:schemas-microsoft-com:vml" Requires="v">
                <p:oleObj name="Equation" r:id="rId6" imgW="1726920" imgH="253800" progId="Equation.DSMT4">
                  <p:embed/>
                </p:oleObj>
              </mc:Choice>
              <mc:Fallback>
                <p:oleObj name="Equation" r:id="rId6" imgW="1726920" imgH="253800" progId="Equation.DSMT4">
                  <p:embed/>
                  <p:pic>
                    <p:nvPicPr>
                      <p:cNvPr id="6" name="Object 5">
                        <a:extLst>
                          <a:ext uri="{FF2B5EF4-FFF2-40B4-BE49-F238E27FC236}">
                            <a16:creationId xmlns:a16="http://schemas.microsoft.com/office/drawing/2014/main" id="{15F31885-9BC3-47BB-BD19-306D4954B461}"/>
                          </a:ext>
                        </a:extLst>
                      </p:cNvPr>
                      <p:cNvPicPr/>
                      <p:nvPr/>
                    </p:nvPicPr>
                    <p:blipFill>
                      <a:blip r:embed="rId7"/>
                      <a:stretch>
                        <a:fillRect/>
                      </a:stretch>
                    </p:blipFill>
                    <p:spPr>
                      <a:xfrm>
                        <a:off x="375920" y="2893931"/>
                        <a:ext cx="3246437" cy="477838"/>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2A6F3012-C57A-4FF1-80EA-C8B0B2D7367D}"/>
              </a:ext>
            </a:extLst>
          </p:cNvPr>
          <p:cNvGraphicFramePr>
            <a:graphicFrameLocks noChangeAspect="1"/>
          </p:cNvGraphicFramePr>
          <p:nvPr>
            <p:extLst>
              <p:ext uri="{D42A27DB-BD31-4B8C-83A1-F6EECF244321}">
                <p14:modId xmlns:p14="http://schemas.microsoft.com/office/powerpoint/2010/main" val="1890493087"/>
              </p:ext>
            </p:extLst>
          </p:nvPr>
        </p:nvGraphicFramePr>
        <p:xfrm>
          <a:off x="5582865" y="2896003"/>
          <a:ext cx="1002035" cy="666378"/>
        </p:xfrm>
        <a:graphic>
          <a:graphicData uri="http://schemas.openxmlformats.org/presentationml/2006/ole">
            <mc:AlternateContent xmlns:mc="http://schemas.openxmlformats.org/markup-compatibility/2006">
              <mc:Choice xmlns:v="urn:schemas-microsoft-com:vml" Requires="v">
                <p:oleObj name="Equation" r:id="rId8" imgW="342720" imgH="228600" progId="Equation.DSMT4">
                  <p:embed/>
                </p:oleObj>
              </mc:Choice>
              <mc:Fallback>
                <p:oleObj name="Equation" r:id="rId8" imgW="342720" imgH="228600" progId="Equation.DSMT4">
                  <p:embed/>
                  <p:pic>
                    <p:nvPicPr>
                      <p:cNvPr id="7" name="Object 6">
                        <a:extLst>
                          <a:ext uri="{FF2B5EF4-FFF2-40B4-BE49-F238E27FC236}">
                            <a16:creationId xmlns:a16="http://schemas.microsoft.com/office/drawing/2014/main" id="{2A6F3012-C57A-4FF1-80EA-C8B0B2D7367D}"/>
                          </a:ext>
                        </a:extLst>
                      </p:cNvPr>
                      <p:cNvPicPr/>
                      <p:nvPr/>
                    </p:nvPicPr>
                    <p:blipFill>
                      <a:blip r:embed="rId9"/>
                      <a:stretch>
                        <a:fillRect/>
                      </a:stretch>
                    </p:blipFill>
                    <p:spPr>
                      <a:xfrm>
                        <a:off x="5582865" y="2896003"/>
                        <a:ext cx="1002035" cy="666378"/>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8D7FFE9-2061-42A4-98BD-3D51ED75F6E5}"/>
              </a:ext>
            </a:extLst>
          </p:cNvPr>
          <p:cNvSpPr txBox="1"/>
          <p:nvPr/>
        </p:nvSpPr>
        <p:spPr>
          <a:xfrm>
            <a:off x="6529931" y="2872515"/>
            <a:ext cx="4760778" cy="677108"/>
          </a:xfrm>
          <a:prstGeom prst="rect">
            <a:avLst/>
          </a:prstGeom>
          <a:noFill/>
        </p:spPr>
        <p:txBody>
          <a:bodyPr wrap="square" rtlCol="0">
            <a:spAutoFit/>
          </a:bodyPr>
          <a:lstStyle/>
          <a:p>
            <a:r>
              <a:rPr lang="en-CA" sz="1900" dirty="0">
                <a:solidFill>
                  <a:srgbClr val="FF0000"/>
                </a:solidFill>
              </a:rPr>
              <a:t>Standard Error for the sampling distribution of the slope</a:t>
            </a:r>
          </a:p>
        </p:txBody>
      </p:sp>
      <p:graphicFrame>
        <p:nvGraphicFramePr>
          <p:cNvPr id="9" name="Object 8">
            <a:extLst>
              <a:ext uri="{FF2B5EF4-FFF2-40B4-BE49-F238E27FC236}">
                <a16:creationId xmlns:a16="http://schemas.microsoft.com/office/drawing/2014/main" id="{B03F74A2-7A88-4C7D-B893-0DFC7250E100}"/>
              </a:ext>
            </a:extLst>
          </p:cNvPr>
          <p:cNvGraphicFramePr>
            <a:graphicFrameLocks noChangeAspect="1"/>
          </p:cNvGraphicFramePr>
          <p:nvPr>
            <p:extLst>
              <p:ext uri="{D42A27DB-BD31-4B8C-83A1-F6EECF244321}">
                <p14:modId xmlns:p14="http://schemas.microsoft.com/office/powerpoint/2010/main" val="1022621691"/>
              </p:ext>
            </p:extLst>
          </p:nvPr>
        </p:nvGraphicFramePr>
        <p:xfrm>
          <a:off x="7151053" y="3510233"/>
          <a:ext cx="2817812" cy="1319212"/>
        </p:xfrm>
        <a:graphic>
          <a:graphicData uri="http://schemas.openxmlformats.org/presentationml/2006/ole">
            <mc:AlternateContent xmlns:mc="http://schemas.openxmlformats.org/markup-compatibility/2006">
              <mc:Choice xmlns:v="urn:schemas-microsoft-com:vml" Requires="v">
                <p:oleObj name="Equation" r:id="rId10" imgW="1218960" imgH="571320" progId="Equation.DSMT4">
                  <p:embed/>
                </p:oleObj>
              </mc:Choice>
              <mc:Fallback>
                <p:oleObj name="Equation" r:id="rId10" imgW="1218960" imgH="571320" progId="Equation.DSMT4">
                  <p:embed/>
                  <p:pic>
                    <p:nvPicPr>
                      <p:cNvPr id="9" name="Object 8">
                        <a:extLst>
                          <a:ext uri="{FF2B5EF4-FFF2-40B4-BE49-F238E27FC236}">
                            <a16:creationId xmlns:a16="http://schemas.microsoft.com/office/drawing/2014/main" id="{B03F74A2-7A88-4C7D-B893-0DFC7250E100}"/>
                          </a:ext>
                        </a:extLst>
                      </p:cNvPr>
                      <p:cNvPicPr/>
                      <p:nvPr/>
                    </p:nvPicPr>
                    <p:blipFill>
                      <a:blip r:embed="rId11"/>
                      <a:stretch>
                        <a:fillRect/>
                      </a:stretch>
                    </p:blipFill>
                    <p:spPr>
                      <a:xfrm>
                        <a:off x="7151053" y="3510233"/>
                        <a:ext cx="2817812" cy="1319212"/>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719DBF70-281E-4AB9-A569-551E2D575912}"/>
              </a:ext>
            </a:extLst>
          </p:cNvPr>
          <p:cNvGraphicFramePr>
            <a:graphicFrameLocks noChangeAspect="1"/>
          </p:cNvGraphicFramePr>
          <p:nvPr>
            <p:extLst>
              <p:ext uri="{D42A27DB-BD31-4B8C-83A1-F6EECF244321}">
                <p14:modId xmlns:p14="http://schemas.microsoft.com/office/powerpoint/2010/main" val="45526864"/>
              </p:ext>
            </p:extLst>
          </p:nvPr>
        </p:nvGraphicFramePr>
        <p:xfrm>
          <a:off x="569188" y="4295943"/>
          <a:ext cx="1844375" cy="1209117"/>
        </p:xfrm>
        <a:graphic>
          <a:graphicData uri="http://schemas.openxmlformats.org/presentationml/2006/ole">
            <mc:AlternateContent xmlns:mc="http://schemas.openxmlformats.org/markup-compatibility/2006">
              <mc:Choice xmlns:v="urn:schemas-microsoft-com:vml" Requires="v">
                <p:oleObj name="Equation" r:id="rId12" imgW="660240" imgH="431640" progId="Equation.DSMT4">
                  <p:embed/>
                </p:oleObj>
              </mc:Choice>
              <mc:Fallback>
                <p:oleObj name="Equation" r:id="rId12" imgW="660240" imgH="431640" progId="Equation.DSMT4">
                  <p:embed/>
                  <p:pic>
                    <p:nvPicPr>
                      <p:cNvPr id="10" name="Object 9">
                        <a:extLst>
                          <a:ext uri="{FF2B5EF4-FFF2-40B4-BE49-F238E27FC236}">
                            <a16:creationId xmlns:a16="http://schemas.microsoft.com/office/drawing/2014/main" id="{719DBF70-281E-4AB9-A569-551E2D575912}"/>
                          </a:ext>
                        </a:extLst>
                      </p:cNvPr>
                      <p:cNvPicPr/>
                      <p:nvPr/>
                    </p:nvPicPr>
                    <p:blipFill>
                      <a:blip r:embed="rId13"/>
                      <a:stretch>
                        <a:fillRect/>
                      </a:stretch>
                    </p:blipFill>
                    <p:spPr>
                      <a:xfrm>
                        <a:off x="569188" y="4295943"/>
                        <a:ext cx="1844375" cy="1209117"/>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FA2D0F2D-7F76-4C21-ABD5-E458DBC63A39}"/>
              </a:ext>
            </a:extLst>
          </p:cNvPr>
          <p:cNvGraphicFramePr>
            <a:graphicFrameLocks noChangeAspect="1"/>
          </p:cNvGraphicFramePr>
          <p:nvPr>
            <p:extLst>
              <p:ext uri="{D42A27DB-BD31-4B8C-83A1-F6EECF244321}">
                <p14:modId xmlns:p14="http://schemas.microsoft.com/office/powerpoint/2010/main" val="3393441167"/>
              </p:ext>
            </p:extLst>
          </p:nvPr>
        </p:nvGraphicFramePr>
        <p:xfrm>
          <a:off x="7122107" y="5407923"/>
          <a:ext cx="2817812" cy="1061322"/>
        </p:xfrm>
        <a:graphic>
          <a:graphicData uri="http://schemas.openxmlformats.org/presentationml/2006/ole">
            <mc:AlternateContent xmlns:mc="http://schemas.openxmlformats.org/markup-compatibility/2006">
              <mc:Choice xmlns:v="urn:schemas-microsoft-com:vml" Requires="v">
                <p:oleObj name="Equation" r:id="rId14" imgW="1346040" imgH="507960" progId="Equation.DSMT4">
                  <p:embed/>
                </p:oleObj>
              </mc:Choice>
              <mc:Fallback>
                <p:oleObj name="Equation" r:id="rId14" imgW="1346040" imgH="507960" progId="Equation.DSMT4">
                  <p:embed/>
                  <p:pic>
                    <p:nvPicPr>
                      <p:cNvPr id="12" name="Object 11">
                        <a:extLst>
                          <a:ext uri="{FF2B5EF4-FFF2-40B4-BE49-F238E27FC236}">
                            <a16:creationId xmlns:a16="http://schemas.microsoft.com/office/drawing/2014/main" id="{FA2D0F2D-7F76-4C21-ABD5-E458DBC63A39}"/>
                          </a:ext>
                        </a:extLst>
                      </p:cNvPr>
                      <p:cNvPicPr/>
                      <p:nvPr/>
                    </p:nvPicPr>
                    <p:blipFill>
                      <a:blip r:embed="rId15"/>
                      <a:stretch>
                        <a:fillRect/>
                      </a:stretch>
                    </p:blipFill>
                    <p:spPr>
                      <a:xfrm>
                        <a:off x="7122107" y="5407923"/>
                        <a:ext cx="2817812" cy="1061322"/>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E89D413B-8813-40CA-ACE8-0FD5ED69295D}"/>
              </a:ext>
            </a:extLst>
          </p:cNvPr>
          <p:cNvGraphicFramePr>
            <a:graphicFrameLocks noChangeAspect="1"/>
          </p:cNvGraphicFramePr>
          <p:nvPr>
            <p:extLst>
              <p:ext uri="{D42A27DB-BD31-4B8C-83A1-F6EECF244321}">
                <p14:modId xmlns:p14="http://schemas.microsoft.com/office/powerpoint/2010/main" val="1369041764"/>
              </p:ext>
            </p:extLst>
          </p:nvPr>
        </p:nvGraphicFramePr>
        <p:xfrm>
          <a:off x="6013994" y="4900502"/>
          <a:ext cx="525462" cy="445259"/>
        </p:xfrm>
        <a:graphic>
          <a:graphicData uri="http://schemas.openxmlformats.org/presentationml/2006/ole">
            <mc:AlternateContent xmlns:mc="http://schemas.openxmlformats.org/markup-compatibility/2006">
              <mc:Choice xmlns:v="urn:schemas-microsoft-com:vml" Requires="v">
                <p:oleObj name="Equation" r:id="rId16" imgW="164880" imgH="139680" progId="Equation.DSMT4">
                  <p:embed/>
                </p:oleObj>
              </mc:Choice>
              <mc:Fallback>
                <p:oleObj name="Equation" r:id="rId16" imgW="164880" imgH="139680" progId="Equation.DSMT4">
                  <p:embed/>
                  <p:pic>
                    <p:nvPicPr>
                      <p:cNvPr id="13" name="Object 12">
                        <a:extLst>
                          <a:ext uri="{FF2B5EF4-FFF2-40B4-BE49-F238E27FC236}">
                            <a16:creationId xmlns:a16="http://schemas.microsoft.com/office/drawing/2014/main" id="{E89D413B-8813-40CA-ACE8-0FD5ED69295D}"/>
                          </a:ext>
                        </a:extLst>
                      </p:cNvPr>
                      <p:cNvPicPr/>
                      <p:nvPr/>
                    </p:nvPicPr>
                    <p:blipFill>
                      <a:blip r:embed="rId17"/>
                      <a:stretch>
                        <a:fillRect/>
                      </a:stretch>
                    </p:blipFill>
                    <p:spPr>
                      <a:xfrm>
                        <a:off x="6013994" y="4900502"/>
                        <a:ext cx="525462" cy="445259"/>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176AC210-D967-F490-239A-170853963C13}"/>
              </a:ext>
            </a:extLst>
          </p:cNvPr>
          <p:cNvSpPr txBox="1"/>
          <p:nvPr/>
        </p:nvSpPr>
        <p:spPr>
          <a:xfrm>
            <a:off x="150107" y="3568760"/>
            <a:ext cx="2908053" cy="430887"/>
          </a:xfrm>
          <a:prstGeom prst="rect">
            <a:avLst/>
          </a:prstGeom>
          <a:noFill/>
        </p:spPr>
        <p:txBody>
          <a:bodyPr wrap="square" rtlCol="0">
            <a:spAutoFit/>
          </a:bodyPr>
          <a:lstStyle/>
          <a:p>
            <a:pPr algn="ctr"/>
            <a:r>
              <a:rPr lang="en-CA" sz="2200" dirty="0">
                <a:solidFill>
                  <a:srgbClr val="FF0000"/>
                </a:solidFill>
              </a:rPr>
              <a:t>TEST Statistics</a:t>
            </a:r>
          </a:p>
        </p:txBody>
      </p:sp>
      <p:graphicFrame>
        <p:nvGraphicFramePr>
          <p:cNvPr id="19" name="Object 18">
            <a:extLst>
              <a:ext uri="{FF2B5EF4-FFF2-40B4-BE49-F238E27FC236}">
                <a16:creationId xmlns:a16="http://schemas.microsoft.com/office/drawing/2014/main" id="{50B4ABA4-EA72-6F02-21F6-EF32AD135EC2}"/>
              </a:ext>
            </a:extLst>
          </p:cNvPr>
          <p:cNvGraphicFramePr>
            <a:graphicFrameLocks noChangeAspect="1"/>
          </p:cNvGraphicFramePr>
          <p:nvPr>
            <p:extLst>
              <p:ext uri="{D42A27DB-BD31-4B8C-83A1-F6EECF244321}">
                <p14:modId xmlns:p14="http://schemas.microsoft.com/office/powerpoint/2010/main" val="2316100505"/>
              </p:ext>
            </p:extLst>
          </p:nvPr>
        </p:nvGraphicFramePr>
        <p:xfrm>
          <a:off x="557970" y="5932990"/>
          <a:ext cx="2092325" cy="568325"/>
        </p:xfrm>
        <a:graphic>
          <a:graphicData uri="http://schemas.openxmlformats.org/presentationml/2006/ole">
            <mc:AlternateContent xmlns:mc="http://schemas.openxmlformats.org/markup-compatibility/2006">
              <mc:Choice xmlns:v="urn:schemas-microsoft-com:vml" Requires="v">
                <p:oleObj name="Equation" r:id="rId18" imgW="749160" imgH="203040" progId="Equation.DSMT4">
                  <p:embed/>
                </p:oleObj>
              </mc:Choice>
              <mc:Fallback>
                <p:oleObj name="Equation" r:id="rId18" imgW="749160" imgH="203040" progId="Equation.DSMT4">
                  <p:embed/>
                  <p:pic>
                    <p:nvPicPr>
                      <p:cNvPr id="19" name="Object 18">
                        <a:extLst>
                          <a:ext uri="{FF2B5EF4-FFF2-40B4-BE49-F238E27FC236}">
                            <a16:creationId xmlns:a16="http://schemas.microsoft.com/office/drawing/2014/main" id="{50B4ABA4-EA72-6F02-21F6-EF32AD135EC2}"/>
                          </a:ext>
                        </a:extLst>
                      </p:cNvPr>
                      <p:cNvPicPr/>
                      <p:nvPr/>
                    </p:nvPicPr>
                    <p:blipFill>
                      <a:blip r:embed="rId19"/>
                      <a:stretch>
                        <a:fillRect/>
                      </a:stretch>
                    </p:blipFill>
                    <p:spPr>
                      <a:xfrm>
                        <a:off x="557970" y="5932990"/>
                        <a:ext cx="2092325" cy="568325"/>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7EC37741-E50D-EC91-05D2-ED08DA6B29A3}"/>
              </a:ext>
            </a:extLst>
          </p:cNvPr>
          <p:cNvGraphicFramePr>
            <a:graphicFrameLocks noChangeAspect="1"/>
          </p:cNvGraphicFramePr>
          <p:nvPr>
            <p:extLst>
              <p:ext uri="{D42A27DB-BD31-4B8C-83A1-F6EECF244321}">
                <p14:modId xmlns:p14="http://schemas.microsoft.com/office/powerpoint/2010/main" val="1195391923"/>
              </p:ext>
            </p:extLst>
          </p:nvPr>
        </p:nvGraphicFramePr>
        <p:xfrm>
          <a:off x="2441892" y="4295385"/>
          <a:ext cx="1171575" cy="1209675"/>
        </p:xfrm>
        <a:graphic>
          <a:graphicData uri="http://schemas.openxmlformats.org/presentationml/2006/ole">
            <mc:AlternateContent xmlns:mc="http://schemas.openxmlformats.org/markup-compatibility/2006">
              <mc:Choice xmlns:v="urn:schemas-microsoft-com:vml" Requires="v">
                <p:oleObj name="Equation" r:id="rId20" imgW="419040" imgH="431640" progId="Equation.DSMT4">
                  <p:embed/>
                </p:oleObj>
              </mc:Choice>
              <mc:Fallback>
                <p:oleObj name="Equation" r:id="rId20" imgW="419040" imgH="431640" progId="Equation.DSMT4">
                  <p:embed/>
                  <p:pic>
                    <p:nvPicPr>
                      <p:cNvPr id="20" name="Object 19">
                        <a:extLst>
                          <a:ext uri="{FF2B5EF4-FFF2-40B4-BE49-F238E27FC236}">
                            <a16:creationId xmlns:a16="http://schemas.microsoft.com/office/drawing/2014/main" id="{7EC37741-E50D-EC91-05D2-ED08DA6B29A3}"/>
                          </a:ext>
                        </a:extLst>
                      </p:cNvPr>
                      <p:cNvPicPr/>
                      <p:nvPr/>
                    </p:nvPicPr>
                    <p:blipFill>
                      <a:blip r:embed="rId21"/>
                      <a:stretch>
                        <a:fillRect/>
                      </a:stretch>
                    </p:blipFill>
                    <p:spPr>
                      <a:xfrm>
                        <a:off x="2441892" y="4295385"/>
                        <a:ext cx="1171575" cy="1209675"/>
                      </a:xfrm>
                      <a:prstGeom prst="rect">
                        <a:avLst/>
                      </a:prstGeom>
                    </p:spPr>
                  </p:pic>
                </p:oleObj>
              </mc:Fallback>
            </mc:AlternateContent>
          </a:graphicData>
        </a:graphic>
      </p:graphicFrame>
      <p:sp>
        <p:nvSpPr>
          <p:cNvPr id="21" name="TextBox 20">
            <a:extLst>
              <a:ext uri="{FF2B5EF4-FFF2-40B4-BE49-F238E27FC236}">
                <a16:creationId xmlns:a16="http://schemas.microsoft.com/office/drawing/2014/main" id="{B014A1A9-274C-919C-211B-DD5D234C8727}"/>
              </a:ext>
            </a:extLst>
          </p:cNvPr>
          <p:cNvSpPr txBox="1"/>
          <p:nvPr/>
        </p:nvSpPr>
        <p:spPr>
          <a:xfrm>
            <a:off x="6568873" y="4921561"/>
            <a:ext cx="4760778" cy="384721"/>
          </a:xfrm>
          <a:prstGeom prst="rect">
            <a:avLst/>
          </a:prstGeom>
          <a:noFill/>
        </p:spPr>
        <p:txBody>
          <a:bodyPr wrap="square" rtlCol="0">
            <a:spAutoFit/>
          </a:bodyPr>
          <a:lstStyle/>
          <a:p>
            <a:r>
              <a:rPr lang="en-CA" sz="1900" dirty="0">
                <a:solidFill>
                  <a:srgbClr val="FF0000"/>
                </a:solidFill>
              </a:rPr>
              <a:t>Standard deviations of the residuals</a:t>
            </a:r>
          </a:p>
        </p:txBody>
      </p:sp>
      <p:sp>
        <p:nvSpPr>
          <p:cNvPr id="22" name="Rectangle 21">
            <a:extLst>
              <a:ext uri="{FF2B5EF4-FFF2-40B4-BE49-F238E27FC236}">
                <a16:creationId xmlns:a16="http://schemas.microsoft.com/office/drawing/2014/main" id="{DBB7D082-9870-1BA1-5D72-00CA80620F82}"/>
              </a:ext>
            </a:extLst>
          </p:cNvPr>
          <p:cNvSpPr/>
          <p:nvPr/>
        </p:nvSpPr>
        <p:spPr>
          <a:xfrm>
            <a:off x="375920" y="4160314"/>
            <a:ext cx="3510280" cy="1488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AB9F081-D6A5-59A7-C14A-5D81D674AAA8}"/>
              </a:ext>
            </a:extLst>
          </p:cNvPr>
          <p:cNvSpPr/>
          <p:nvPr/>
        </p:nvSpPr>
        <p:spPr>
          <a:xfrm>
            <a:off x="7078290" y="3510234"/>
            <a:ext cx="2908053" cy="13813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12F51E0-F35E-8A0E-9C84-3C20BB307AB3}"/>
              </a:ext>
            </a:extLst>
          </p:cNvPr>
          <p:cNvSpPr/>
          <p:nvPr/>
        </p:nvSpPr>
        <p:spPr>
          <a:xfrm>
            <a:off x="7079434" y="5315078"/>
            <a:ext cx="2908053" cy="13813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240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8" grpId="0"/>
      <p:bldP spid="21" grpId="0"/>
      <p:bldP spid="22" grpId="0" animBg="1"/>
      <p:bldP spid="23"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510F7-1C8B-45BC-8D30-39FFB295694F}"/>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55785C13-05B0-4CC3-8B0F-DD4192C54509}"/>
              </a:ext>
            </a:extLst>
          </p:cNvPr>
          <p:cNvSpPr>
            <a:spLocks noGrp="1"/>
          </p:cNvSpPr>
          <p:nvPr>
            <p:ph sz="quarter" idx="1"/>
          </p:nvPr>
        </p:nvSpPr>
        <p:spPr/>
        <p:txBody>
          <a:bodyPr/>
          <a:lstStyle/>
          <a:p>
            <a:endParaRPr lang="en-CA"/>
          </a:p>
        </p:txBody>
      </p:sp>
      <p:pic>
        <p:nvPicPr>
          <p:cNvPr id="5" name="Picture 4">
            <a:extLst>
              <a:ext uri="{FF2B5EF4-FFF2-40B4-BE49-F238E27FC236}">
                <a16:creationId xmlns:a16="http://schemas.microsoft.com/office/drawing/2014/main" id="{491A217F-5586-4D21-8C52-54A169641FEB}"/>
              </a:ext>
            </a:extLst>
          </p:cNvPr>
          <p:cNvPicPr>
            <a:picLocks noChangeAspect="1"/>
          </p:cNvPicPr>
          <p:nvPr/>
        </p:nvPicPr>
        <p:blipFill>
          <a:blip r:embed="rId4"/>
          <a:stretch>
            <a:fillRect/>
          </a:stretch>
        </p:blipFill>
        <p:spPr>
          <a:xfrm>
            <a:off x="98059" y="188605"/>
            <a:ext cx="11995881" cy="2211695"/>
          </a:xfrm>
          <a:prstGeom prst="rect">
            <a:avLst/>
          </a:prstGeom>
        </p:spPr>
      </p:pic>
      <p:pic>
        <p:nvPicPr>
          <p:cNvPr id="7" name="Picture 6">
            <a:extLst>
              <a:ext uri="{FF2B5EF4-FFF2-40B4-BE49-F238E27FC236}">
                <a16:creationId xmlns:a16="http://schemas.microsoft.com/office/drawing/2014/main" id="{D8C39048-849B-41FF-A1BC-CC968B7153D8}"/>
              </a:ext>
            </a:extLst>
          </p:cNvPr>
          <p:cNvPicPr>
            <a:picLocks noChangeAspect="1"/>
          </p:cNvPicPr>
          <p:nvPr/>
        </p:nvPicPr>
        <p:blipFill>
          <a:blip r:embed="rId5"/>
          <a:stretch>
            <a:fillRect/>
          </a:stretch>
        </p:blipFill>
        <p:spPr>
          <a:xfrm>
            <a:off x="266831" y="2881906"/>
            <a:ext cx="9201828" cy="2460953"/>
          </a:xfrm>
          <a:prstGeom prst="rect">
            <a:avLst/>
          </a:prstGeom>
        </p:spPr>
      </p:pic>
      <p:pic>
        <p:nvPicPr>
          <p:cNvPr id="9" name="Picture 8">
            <a:extLst>
              <a:ext uri="{FF2B5EF4-FFF2-40B4-BE49-F238E27FC236}">
                <a16:creationId xmlns:a16="http://schemas.microsoft.com/office/drawing/2014/main" id="{435E4FA4-2EFC-4DAB-A3E3-6F5144CA1BFE}"/>
              </a:ext>
            </a:extLst>
          </p:cNvPr>
          <p:cNvPicPr>
            <a:picLocks noChangeAspect="1"/>
          </p:cNvPicPr>
          <p:nvPr/>
        </p:nvPicPr>
        <p:blipFill>
          <a:blip r:embed="rId6"/>
          <a:stretch>
            <a:fillRect/>
          </a:stretch>
        </p:blipFill>
        <p:spPr>
          <a:xfrm>
            <a:off x="1676401" y="5577277"/>
            <a:ext cx="5993757" cy="662257"/>
          </a:xfrm>
          <a:prstGeom prst="rect">
            <a:avLst/>
          </a:prstGeom>
        </p:spPr>
      </p:pic>
    </p:spTree>
    <p:custDataLst>
      <p:tags r:id="rId1"/>
    </p:custDataLst>
    <p:extLst>
      <p:ext uri="{BB962C8B-B14F-4D97-AF65-F5344CB8AC3E}">
        <p14:creationId xmlns:p14="http://schemas.microsoft.com/office/powerpoint/2010/main" val="311423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72170D-EE9C-4F83-B75D-717A093AD002}"/>
              </a:ext>
            </a:extLst>
          </p:cNvPr>
          <p:cNvSpPr>
            <a:spLocks noGrp="1"/>
          </p:cNvSpPr>
          <p:nvPr>
            <p:ph sz="quarter" idx="1"/>
          </p:nvPr>
        </p:nvSpPr>
        <p:spPr>
          <a:xfrm>
            <a:off x="177800" y="401954"/>
            <a:ext cx="11836400" cy="3474715"/>
          </a:xfrm>
        </p:spPr>
        <p:txBody>
          <a:bodyPr>
            <a:normAutofit fontScale="92500" lnSpcReduction="20000"/>
          </a:bodyPr>
          <a:lstStyle/>
          <a:p>
            <a:r>
              <a:rPr lang="en-US" dirty="0"/>
              <a:t>The purpose of this section is to learn to READ &amp;  analyze a computer output for AP Stats</a:t>
            </a:r>
          </a:p>
          <a:p>
            <a:r>
              <a:rPr lang="en-US" dirty="0"/>
              <a:t>Identify Independent Variable “X” </a:t>
            </a:r>
          </a:p>
          <a:p>
            <a:r>
              <a:rPr lang="en-US" dirty="0"/>
              <a:t>Dependent Variable “Y” [Predicted]</a:t>
            </a:r>
          </a:p>
          <a:p>
            <a:r>
              <a:rPr lang="en-US" dirty="0"/>
              <a:t>Slope and Y-intercept of LSRL </a:t>
            </a:r>
          </a:p>
          <a:p>
            <a:r>
              <a:rPr lang="en-US" dirty="0"/>
              <a:t>Correlation between “X” and “Y” variable</a:t>
            </a:r>
          </a:p>
          <a:p>
            <a:r>
              <a:rPr lang="en-US" dirty="0"/>
              <a:t>Identify the DF and sample size</a:t>
            </a:r>
          </a:p>
          <a:p>
            <a:r>
              <a:rPr lang="en-US" dirty="0"/>
              <a:t>Interpret the SE, “T” value, “P” value for both the constant and slope</a:t>
            </a:r>
          </a:p>
          <a:p>
            <a:r>
              <a:rPr lang="en-US" dirty="0"/>
              <a:t>Create a % confidence interval for the slope and “Y” intercept for the LSRL</a:t>
            </a:r>
          </a:p>
          <a:p>
            <a:r>
              <a:rPr lang="en-US" dirty="0"/>
              <a:t>Perform a Linear Regression Test on the slope </a:t>
            </a:r>
          </a:p>
          <a:p>
            <a:endParaRPr lang="en-US" dirty="0"/>
          </a:p>
          <a:p>
            <a:endParaRPr lang="en-US" dirty="0"/>
          </a:p>
        </p:txBody>
      </p:sp>
      <p:pic>
        <p:nvPicPr>
          <p:cNvPr id="2" name="Picture 1">
            <a:extLst>
              <a:ext uri="{FF2B5EF4-FFF2-40B4-BE49-F238E27FC236}">
                <a16:creationId xmlns:a16="http://schemas.microsoft.com/office/drawing/2014/main" id="{B9123121-F121-70BD-066A-12C818BA83EA}"/>
              </a:ext>
            </a:extLst>
          </p:cNvPr>
          <p:cNvPicPr>
            <a:picLocks noChangeAspect="1"/>
          </p:cNvPicPr>
          <p:nvPr/>
        </p:nvPicPr>
        <p:blipFill>
          <a:blip r:embed="rId4"/>
          <a:stretch>
            <a:fillRect/>
          </a:stretch>
        </p:blipFill>
        <p:spPr>
          <a:xfrm>
            <a:off x="224699" y="3876670"/>
            <a:ext cx="10402752" cy="2724530"/>
          </a:xfrm>
          <a:prstGeom prst="rect">
            <a:avLst/>
          </a:prstGeom>
        </p:spPr>
      </p:pic>
      <p:sp>
        <p:nvSpPr>
          <p:cNvPr id="4" name="Rectangle 3">
            <a:extLst>
              <a:ext uri="{FF2B5EF4-FFF2-40B4-BE49-F238E27FC236}">
                <a16:creationId xmlns:a16="http://schemas.microsoft.com/office/drawing/2014/main" id="{251A70F4-D6C5-2697-B237-D39E2248DABA}"/>
              </a:ext>
            </a:extLst>
          </p:cNvPr>
          <p:cNvSpPr/>
          <p:nvPr/>
        </p:nvSpPr>
        <p:spPr>
          <a:xfrm>
            <a:off x="420063" y="6004560"/>
            <a:ext cx="1296978" cy="431166"/>
          </a:xfrm>
          <a:prstGeom prst="rect">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542D9D6-4B96-1764-E334-E94CA5245E4B}"/>
              </a:ext>
            </a:extLst>
          </p:cNvPr>
          <p:cNvSpPr/>
          <p:nvPr/>
        </p:nvSpPr>
        <p:spPr>
          <a:xfrm>
            <a:off x="2192541" y="6002540"/>
            <a:ext cx="1296978" cy="431166"/>
          </a:xfrm>
          <a:prstGeom prst="rect">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E94483B-C52F-5AC8-8F60-3C4CBEBFBE34}"/>
              </a:ext>
            </a:extLst>
          </p:cNvPr>
          <p:cNvSpPr/>
          <p:nvPr/>
        </p:nvSpPr>
        <p:spPr>
          <a:xfrm>
            <a:off x="2192541" y="5649280"/>
            <a:ext cx="1296978" cy="431166"/>
          </a:xfrm>
          <a:prstGeom prst="rect">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094091A-2CBF-A5FC-A421-07DD874CD3F3}"/>
              </a:ext>
            </a:extLst>
          </p:cNvPr>
          <p:cNvSpPr/>
          <p:nvPr/>
        </p:nvSpPr>
        <p:spPr>
          <a:xfrm>
            <a:off x="420063" y="4420141"/>
            <a:ext cx="2541798" cy="360581"/>
          </a:xfrm>
          <a:prstGeom prst="rect">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9D4946F-EEF2-C4BF-9A44-1D016338722F}"/>
              </a:ext>
            </a:extLst>
          </p:cNvPr>
          <p:cNvSpPr/>
          <p:nvPr/>
        </p:nvSpPr>
        <p:spPr>
          <a:xfrm>
            <a:off x="420063" y="4126996"/>
            <a:ext cx="3336928" cy="360581"/>
          </a:xfrm>
          <a:prstGeom prst="rect">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2FF2EC7-224B-EC78-FB55-1DE092CFF3FA}"/>
              </a:ext>
            </a:extLst>
          </p:cNvPr>
          <p:cNvSpPr/>
          <p:nvPr/>
        </p:nvSpPr>
        <p:spPr>
          <a:xfrm>
            <a:off x="2759072" y="4723373"/>
            <a:ext cx="3244163" cy="431166"/>
          </a:xfrm>
          <a:prstGeom prst="rect">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257934-D513-3165-3E28-B37EEC6F5AD8}"/>
              </a:ext>
            </a:extLst>
          </p:cNvPr>
          <p:cNvSpPr/>
          <p:nvPr/>
        </p:nvSpPr>
        <p:spPr>
          <a:xfrm>
            <a:off x="4540225" y="5672225"/>
            <a:ext cx="1453071" cy="771420"/>
          </a:xfrm>
          <a:prstGeom prst="rect">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9430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mph" presetSubtype="0" repeatCount="10000" fill="hold" grpId="1" nodeType="clickEffect">
                                  <p:stCondLst>
                                    <p:cond delay="0"/>
                                  </p:stCondLst>
                                  <p:childTnLst>
                                    <p:anim calcmode="discrete" valueType="str">
                                      <p:cBhvr>
                                        <p:cTn id="11" dur="5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2" nodeType="click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5" presetClass="emph" presetSubtype="0" repeatCount="10000" fill="hold" grpId="1" nodeType="clickEffect">
                                  <p:stCondLst>
                                    <p:cond delay="0"/>
                                  </p:stCondLst>
                                  <p:childTnLst>
                                    <p:anim calcmode="discrete" valueType="str">
                                      <p:cBhvr>
                                        <p:cTn id="30" dur="5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2" nodeType="clickEffect">
                                  <p:stCondLst>
                                    <p:cond delay="0"/>
                                  </p:stCondLst>
                                  <p:childTnLst>
                                    <p:animEffect transition="out" filter="fad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35" presetClass="emph" presetSubtype="0" repeatCount="10000" fill="hold" grpId="1" nodeType="clickEffect">
                                  <p:stCondLst>
                                    <p:cond delay="0"/>
                                  </p:stCondLst>
                                  <p:childTnLst>
                                    <p:anim calcmode="discrete" valueType="str">
                                      <p:cBhvr>
                                        <p:cTn id="49" dur="5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2" nodeType="clickEffect">
                                  <p:stCondLst>
                                    <p:cond delay="0"/>
                                  </p:stCondLst>
                                  <p:childTnLst>
                                    <p:animEffect transition="out" filter="fade">
                                      <p:cBhvr>
                                        <p:cTn id="53" dur="500"/>
                                        <p:tgtEl>
                                          <p:spTgt spid="5"/>
                                        </p:tgtEl>
                                      </p:cBhvr>
                                    </p:animEffect>
                                    <p:set>
                                      <p:cBhvr>
                                        <p:cTn id="54" dur="1" fill="hold">
                                          <p:stCondLst>
                                            <p:cond delay="499"/>
                                          </p:stCondLst>
                                        </p:cTn>
                                        <p:tgtEl>
                                          <p:spTgt spid="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35" presetClass="emph" presetSubtype="0" repeatCount="10000" fill="hold" grpId="1" nodeType="clickEffect">
                                  <p:stCondLst>
                                    <p:cond delay="0"/>
                                  </p:stCondLst>
                                  <p:childTnLst>
                                    <p:anim calcmode="discrete" valueType="str">
                                      <p:cBhvr>
                                        <p:cTn id="63" dur="5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2" nodeType="clickEffect">
                                  <p:stCondLst>
                                    <p:cond delay="0"/>
                                  </p:stCondLst>
                                  <p:childTnLst>
                                    <p:animEffect transition="out" filter="fade">
                                      <p:cBhvr>
                                        <p:cTn id="67" dur="500"/>
                                        <p:tgtEl>
                                          <p:spTgt spid="6"/>
                                        </p:tgtEl>
                                      </p:cBhvr>
                                    </p:animEffect>
                                    <p:set>
                                      <p:cBhvr>
                                        <p:cTn id="68" dur="1" fill="hold">
                                          <p:stCondLst>
                                            <p:cond delay="499"/>
                                          </p:stCondLst>
                                        </p:cTn>
                                        <p:tgtEl>
                                          <p:spTgt spid="6"/>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
                                            <p:txEl>
                                              <p:pRg st="4" end="4"/>
                                            </p:txEl>
                                          </p:spTgt>
                                        </p:tgtEl>
                                        <p:attrNameLst>
                                          <p:attrName>style.visibility</p:attrName>
                                        </p:attrNameLst>
                                      </p:cBhvr>
                                      <p:to>
                                        <p:strVal val="visible"/>
                                      </p:to>
                                    </p:set>
                                    <p:animEffect transition="in" filter="fade">
                                      <p:cBhvr>
                                        <p:cTn id="73" dur="500"/>
                                        <p:tgtEl>
                                          <p:spTgt spid="3">
                                            <p:txEl>
                                              <p:pRg st="4" end="4"/>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fade">
                                      <p:cBhvr>
                                        <p:cTn id="78" dur="500"/>
                                        <p:tgtEl>
                                          <p:spTgt spid="7"/>
                                        </p:tgtEl>
                                      </p:cBhvr>
                                    </p:animEffect>
                                  </p:childTnLst>
                                </p:cTn>
                              </p:par>
                            </p:childTnLst>
                          </p:cTn>
                        </p:par>
                      </p:childTnLst>
                    </p:cTn>
                  </p:par>
                  <p:par>
                    <p:cTn id="79" fill="hold">
                      <p:stCondLst>
                        <p:cond delay="indefinite"/>
                      </p:stCondLst>
                      <p:childTnLst>
                        <p:par>
                          <p:cTn id="80" fill="hold">
                            <p:stCondLst>
                              <p:cond delay="0"/>
                            </p:stCondLst>
                            <p:childTnLst>
                              <p:par>
                                <p:cTn id="81" presetID="35" presetClass="emph" presetSubtype="0" repeatCount="10000" fill="hold" grpId="1" nodeType="clickEffect">
                                  <p:stCondLst>
                                    <p:cond delay="0"/>
                                  </p:stCondLst>
                                  <p:childTnLst>
                                    <p:anim calcmode="discrete" valueType="str">
                                      <p:cBhvr>
                                        <p:cTn id="82" dur="5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2" nodeType="clickEffect">
                                  <p:stCondLst>
                                    <p:cond delay="0"/>
                                  </p:stCondLst>
                                  <p:childTnLst>
                                    <p:animEffect transition="out" filter="fade">
                                      <p:cBhvr>
                                        <p:cTn id="86" dur="500"/>
                                        <p:tgtEl>
                                          <p:spTgt spid="7"/>
                                        </p:tgtEl>
                                      </p:cBhvr>
                                    </p:animEffect>
                                    <p:set>
                                      <p:cBhvr>
                                        <p:cTn id="87" dur="1" fill="hold">
                                          <p:stCondLst>
                                            <p:cond delay="499"/>
                                          </p:stCondLst>
                                        </p:cTn>
                                        <p:tgtEl>
                                          <p:spTgt spid="7"/>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
                                            <p:txEl>
                                              <p:pRg st="5" end="5"/>
                                            </p:txEl>
                                          </p:spTgt>
                                        </p:tgtEl>
                                        <p:attrNameLst>
                                          <p:attrName>style.visibility</p:attrName>
                                        </p:attrNameLst>
                                      </p:cBhvr>
                                      <p:to>
                                        <p:strVal val="visible"/>
                                      </p:to>
                                    </p:set>
                                    <p:animEffect transition="in" filter="fade">
                                      <p:cBhvr>
                                        <p:cTn id="92" dur="500"/>
                                        <p:tgtEl>
                                          <p:spTgt spid="3">
                                            <p:txEl>
                                              <p:pRg st="5" end="5"/>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9"/>
                                        </p:tgtEl>
                                        <p:attrNameLst>
                                          <p:attrName>style.visibility</p:attrName>
                                        </p:attrNameLst>
                                      </p:cBhvr>
                                      <p:to>
                                        <p:strVal val="visible"/>
                                      </p:to>
                                    </p:set>
                                    <p:animEffect transition="in" filter="fade">
                                      <p:cBhvr>
                                        <p:cTn id="97" dur="500"/>
                                        <p:tgtEl>
                                          <p:spTgt spid="9"/>
                                        </p:tgtEl>
                                      </p:cBhvr>
                                    </p:animEffect>
                                  </p:childTnLst>
                                </p:cTn>
                              </p:par>
                            </p:childTnLst>
                          </p:cTn>
                        </p:par>
                      </p:childTnLst>
                    </p:cTn>
                  </p:par>
                  <p:par>
                    <p:cTn id="98" fill="hold">
                      <p:stCondLst>
                        <p:cond delay="indefinite"/>
                      </p:stCondLst>
                      <p:childTnLst>
                        <p:par>
                          <p:cTn id="99" fill="hold">
                            <p:stCondLst>
                              <p:cond delay="0"/>
                            </p:stCondLst>
                            <p:childTnLst>
                              <p:par>
                                <p:cTn id="100" presetID="35" presetClass="emph" presetSubtype="0" repeatCount="10000" fill="hold" grpId="1" nodeType="clickEffect">
                                  <p:stCondLst>
                                    <p:cond delay="0"/>
                                  </p:stCondLst>
                                  <p:childTnLst>
                                    <p:anim calcmode="discrete" valueType="str">
                                      <p:cBhvr>
                                        <p:cTn id="101" dur="5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2" nodeType="clickEffect">
                                  <p:stCondLst>
                                    <p:cond delay="0"/>
                                  </p:stCondLst>
                                  <p:childTnLst>
                                    <p:animEffect transition="out" filter="fade">
                                      <p:cBhvr>
                                        <p:cTn id="105" dur="500"/>
                                        <p:tgtEl>
                                          <p:spTgt spid="9"/>
                                        </p:tgtEl>
                                      </p:cBhvr>
                                    </p:animEffect>
                                    <p:set>
                                      <p:cBhvr>
                                        <p:cTn id="106" dur="1" fill="hold">
                                          <p:stCondLst>
                                            <p:cond delay="499"/>
                                          </p:stCondLst>
                                        </p:cTn>
                                        <p:tgtEl>
                                          <p:spTgt spid="9"/>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3">
                                            <p:txEl>
                                              <p:pRg st="6" end="6"/>
                                            </p:txEl>
                                          </p:spTgt>
                                        </p:tgtEl>
                                        <p:attrNameLst>
                                          <p:attrName>style.visibility</p:attrName>
                                        </p:attrNameLst>
                                      </p:cBhvr>
                                      <p:to>
                                        <p:strVal val="visible"/>
                                      </p:to>
                                    </p:set>
                                    <p:animEffect transition="in" filter="fade">
                                      <p:cBhvr>
                                        <p:cTn id="111" dur="500"/>
                                        <p:tgtEl>
                                          <p:spTgt spid="3">
                                            <p:txEl>
                                              <p:pRg st="6" end="6"/>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500"/>
                                        <p:tgtEl>
                                          <p:spTgt spid="10"/>
                                        </p:tgtEl>
                                      </p:cBhvr>
                                    </p:animEffect>
                                  </p:childTnLst>
                                </p:cTn>
                              </p:par>
                            </p:childTnLst>
                          </p:cTn>
                        </p:par>
                      </p:childTnLst>
                    </p:cTn>
                  </p:par>
                  <p:par>
                    <p:cTn id="117" fill="hold">
                      <p:stCondLst>
                        <p:cond delay="indefinite"/>
                      </p:stCondLst>
                      <p:childTnLst>
                        <p:par>
                          <p:cTn id="118" fill="hold">
                            <p:stCondLst>
                              <p:cond delay="0"/>
                            </p:stCondLst>
                            <p:childTnLst>
                              <p:par>
                                <p:cTn id="119" presetID="35" presetClass="emph" presetSubtype="0" repeatCount="10000" fill="hold" grpId="1" nodeType="clickEffect">
                                  <p:stCondLst>
                                    <p:cond delay="0"/>
                                  </p:stCondLst>
                                  <p:childTnLst>
                                    <p:anim calcmode="discrete" valueType="str">
                                      <p:cBhvr>
                                        <p:cTn id="120" dur="5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par>
                    <p:cTn id="121" fill="hold">
                      <p:stCondLst>
                        <p:cond delay="indefinite"/>
                      </p:stCondLst>
                      <p:childTnLst>
                        <p:par>
                          <p:cTn id="122" fill="hold">
                            <p:stCondLst>
                              <p:cond delay="0"/>
                            </p:stCondLst>
                            <p:childTnLst>
                              <p:par>
                                <p:cTn id="123" presetID="10" presetClass="exit" presetSubtype="0" fill="hold" grpId="2" nodeType="clickEffect">
                                  <p:stCondLst>
                                    <p:cond delay="0"/>
                                  </p:stCondLst>
                                  <p:childTnLst>
                                    <p:animEffect transition="out" filter="fade">
                                      <p:cBhvr>
                                        <p:cTn id="124" dur="500"/>
                                        <p:tgtEl>
                                          <p:spTgt spid="10"/>
                                        </p:tgtEl>
                                      </p:cBhvr>
                                    </p:animEffect>
                                    <p:set>
                                      <p:cBhvr>
                                        <p:cTn id="125" dur="1" fill="hold">
                                          <p:stCondLst>
                                            <p:cond delay="499"/>
                                          </p:stCondLst>
                                        </p:cTn>
                                        <p:tgtEl>
                                          <p:spTgt spid="10"/>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nodeType="clickEffect">
                                  <p:stCondLst>
                                    <p:cond delay="0"/>
                                  </p:stCondLst>
                                  <p:childTnLst>
                                    <p:set>
                                      <p:cBhvr>
                                        <p:cTn id="129" dur="1" fill="hold">
                                          <p:stCondLst>
                                            <p:cond delay="0"/>
                                          </p:stCondLst>
                                        </p:cTn>
                                        <p:tgtEl>
                                          <p:spTgt spid="3">
                                            <p:txEl>
                                              <p:pRg st="7" end="7"/>
                                            </p:txEl>
                                          </p:spTgt>
                                        </p:tgtEl>
                                        <p:attrNameLst>
                                          <p:attrName>style.visibility</p:attrName>
                                        </p:attrNameLst>
                                      </p:cBhvr>
                                      <p:to>
                                        <p:strVal val="visible"/>
                                      </p:to>
                                    </p:set>
                                    <p:animEffect transition="in" filter="fade">
                                      <p:cBhvr>
                                        <p:cTn id="130" dur="500"/>
                                        <p:tgtEl>
                                          <p:spTgt spid="3">
                                            <p:txEl>
                                              <p:pRg st="7" end="7"/>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3">
                                            <p:txEl>
                                              <p:pRg st="8" end="8"/>
                                            </p:txEl>
                                          </p:spTgt>
                                        </p:tgtEl>
                                        <p:attrNameLst>
                                          <p:attrName>style.visibility</p:attrName>
                                        </p:attrNameLst>
                                      </p:cBhvr>
                                      <p:to>
                                        <p:strVal val="visible"/>
                                      </p:to>
                                    </p:set>
                                    <p:animEffect transition="in" filter="fade">
                                      <p:cBhvr>
                                        <p:cTn id="1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5" grpId="1" animBg="1"/>
      <p:bldP spid="5" grpId="2" animBg="1"/>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0" grpId="2"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DF6B3-485B-445A-95D5-345CF13C914F}"/>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63F3A41D-A7AE-472A-A268-8D322E554FF5}"/>
              </a:ext>
            </a:extLst>
          </p:cNvPr>
          <p:cNvSpPr>
            <a:spLocks noGrp="1"/>
          </p:cNvSpPr>
          <p:nvPr>
            <p:ph sz="quarter" idx="1"/>
          </p:nvPr>
        </p:nvSpPr>
        <p:spPr/>
        <p:txBody>
          <a:bodyPr/>
          <a:lstStyle/>
          <a:p>
            <a:endParaRPr lang="en-CA"/>
          </a:p>
        </p:txBody>
      </p:sp>
      <p:pic>
        <p:nvPicPr>
          <p:cNvPr id="5" name="Picture 4">
            <a:extLst>
              <a:ext uri="{FF2B5EF4-FFF2-40B4-BE49-F238E27FC236}">
                <a16:creationId xmlns:a16="http://schemas.microsoft.com/office/drawing/2014/main" id="{619A80B4-6B61-4B77-AA3E-5DADF337824C}"/>
              </a:ext>
            </a:extLst>
          </p:cNvPr>
          <p:cNvPicPr>
            <a:picLocks noChangeAspect="1"/>
          </p:cNvPicPr>
          <p:nvPr/>
        </p:nvPicPr>
        <p:blipFill>
          <a:blip r:embed="rId4"/>
          <a:stretch>
            <a:fillRect/>
          </a:stretch>
        </p:blipFill>
        <p:spPr>
          <a:xfrm>
            <a:off x="242949" y="9525"/>
            <a:ext cx="11642075" cy="3286125"/>
          </a:xfrm>
          <a:prstGeom prst="rect">
            <a:avLst/>
          </a:prstGeom>
        </p:spPr>
      </p:pic>
      <p:pic>
        <p:nvPicPr>
          <p:cNvPr id="7" name="Picture 6">
            <a:extLst>
              <a:ext uri="{FF2B5EF4-FFF2-40B4-BE49-F238E27FC236}">
                <a16:creationId xmlns:a16="http://schemas.microsoft.com/office/drawing/2014/main" id="{81A26A39-23A7-4E53-BA6D-F020AA92CF91}"/>
              </a:ext>
            </a:extLst>
          </p:cNvPr>
          <p:cNvPicPr>
            <a:picLocks noChangeAspect="1"/>
          </p:cNvPicPr>
          <p:nvPr/>
        </p:nvPicPr>
        <p:blipFill>
          <a:blip r:embed="rId5"/>
          <a:stretch>
            <a:fillRect/>
          </a:stretch>
        </p:blipFill>
        <p:spPr>
          <a:xfrm>
            <a:off x="338827" y="3478212"/>
            <a:ext cx="8136146" cy="2319642"/>
          </a:xfrm>
          <a:prstGeom prst="rect">
            <a:avLst/>
          </a:prstGeom>
        </p:spPr>
      </p:pic>
      <p:pic>
        <p:nvPicPr>
          <p:cNvPr id="9" name="Picture 8">
            <a:extLst>
              <a:ext uri="{FF2B5EF4-FFF2-40B4-BE49-F238E27FC236}">
                <a16:creationId xmlns:a16="http://schemas.microsoft.com/office/drawing/2014/main" id="{D55E741A-03EA-4B8B-99B1-D4AF74F22B52}"/>
              </a:ext>
            </a:extLst>
          </p:cNvPr>
          <p:cNvPicPr>
            <a:picLocks noChangeAspect="1"/>
          </p:cNvPicPr>
          <p:nvPr/>
        </p:nvPicPr>
        <p:blipFill>
          <a:blip r:embed="rId6"/>
          <a:stretch>
            <a:fillRect/>
          </a:stretch>
        </p:blipFill>
        <p:spPr>
          <a:xfrm>
            <a:off x="5000713" y="5797854"/>
            <a:ext cx="6948519" cy="956046"/>
          </a:xfrm>
          <a:prstGeom prst="rect">
            <a:avLst/>
          </a:prstGeom>
        </p:spPr>
      </p:pic>
    </p:spTree>
    <p:custDataLst>
      <p:tags r:id="rId1"/>
    </p:custDataLst>
    <p:extLst>
      <p:ext uri="{BB962C8B-B14F-4D97-AF65-F5344CB8AC3E}">
        <p14:creationId xmlns:p14="http://schemas.microsoft.com/office/powerpoint/2010/main" val="316207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934BA-AB9A-4618-B33C-9804089EEA3B}"/>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85B3435C-93FD-44E7-BF1C-A75562F62367}"/>
              </a:ext>
            </a:extLst>
          </p:cNvPr>
          <p:cNvSpPr>
            <a:spLocks noGrp="1"/>
          </p:cNvSpPr>
          <p:nvPr>
            <p:ph sz="quarter" idx="1"/>
          </p:nvPr>
        </p:nvSpPr>
        <p:spPr/>
        <p:txBody>
          <a:bodyPr/>
          <a:lstStyle/>
          <a:p>
            <a:endParaRPr lang="en-CA"/>
          </a:p>
        </p:txBody>
      </p:sp>
      <p:pic>
        <p:nvPicPr>
          <p:cNvPr id="5" name="Picture 4">
            <a:extLst>
              <a:ext uri="{FF2B5EF4-FFF2-40B4-BE49-F238E27FC236}">
                <a16:creationId xmlns:a16="http://schemas.microsoft.com/office/drawing/2014/main" id="{4134856F-3146-472B-8357-9CC6C951C83E}"/>
              </a:ext>
            </a:extLst>
          </p:cNvPr>
          <p:cNvPicPr>
            <a:picLocks noChangeAspect="1"/>
          </p:cNvPicPr>
          <p:nvPr/>
        </p:nvPicPr>
        <p:blipFill>
          <a:blip r:embed="rId4"/>
          <a:stretch>
            <a:fillRect/>
          </a:stretch>
        </p:blipFill>
        <p:spPr>
          <a:xfrm>
            <a:off x="227998" y="0"/>
            <a:ext cx="10282012" cy="2765551"/>
          </a:xfrm>
          <a:prstGeom prst="rect">
            <a:avLst/>
          </a:prstGeom>
        </p:spPr>
      </p:pic>
      <p:pic>
        <p:nvPicPr>
          <p:cNvPr id="7" name="Picture 6">
            <a:extLst>
              <a:ext uri="{FF2B5EF4-FFF2-40B4-BE49-F238E27FC236}">
                <a16:creationId xmlns:a16="http://schemas.microsoft.com/office/drawing/2014/main" id="{13A883D6-0C67-47FE-86F5-2AE74D19050F}"/>
              </a:ext>
            </a:extLst>
          </p:cNvPr>
          <p:cNvPicPr>
            <a:picLocks noChangeAspect="1"/>
          </p:cNvPicPr>
          <p:nvPr/>
        </p:nvPicPr>
        <p:blipFill>
          <a:blip r:embed="rId5"/>
          <a:stretch>
            <a:fillRect/>
          </a:stretch>
        </p:blipFill>
        <p:spPr>
          <a:xfrm>
            <a:off x="227998" y="2821689"/>
            <a:ext cx="7915877" cy="3973142"/>
          </a:xfrm>
          <a:prstGeom prst="rect">
            <a:avLst/>
          </a:prstGeom>
        </p:spPr>
      </p:pic>
    </p:spTree>
    <p:custDataLst>
      <p:tags r:id="rId1"/>
    </p:custDataLst>
    <p:extLst>
      <p:ext uri="{BB962C8B-B14F-4D97-AF65-F5344CB8AC3E}">
        <p14:creationId xmlns:p14="http://schemas.microsoft.com/office/powerpoint/2010/main" val="4244257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EE436-3687-CB44-CFC0-19E471B1CB9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C7C0FC9-4639-A9B0-F244-E7BEDF6D2EE0}"/>
              </a:ext>
            </a:extLst>
          </p:cNvPr>
          <p:cNvSpPr>
            <a:spLocks noGrp="1"/>
          </p:cNvSpPr>
          <p:nvPr>
            <p:ph sz="quarter" idx="1"/>
          </p:nvPr>
        </p:nvSpPr>
        <p:spPr/>
        <p:txBody>
          <a:bodyPr/>
          <a:lstStyle/>
          <a:p>
            <a:endParaRPr lang="en-US" dirty="0"/>
          </a:p>
        </p:txBody>
      </p:sp>
      <p:pic>
        <p:nvPicPr>
          <p:cNvPr id="4" name="Picture 3">
            <a:extLst>
              <a:ext uri="{FF2B5EF4-FFF2-40B4-BE49-F238E27FC236}">
                <a16:creationId xmlns:a16="http://schemas.microsoft.com/office/drawing/2014/main" id="{2D1981E5-60B9-92B0-1290-742DE8B9DFDA}"/>
              </a:ext>
            </a:extLst>
          </p:cNvPr>
          <p:cNvPicPr>
            <a:picLocks noChangeAspect="1"/>
          </p:cNvPicPr>
          <p:nvPr/>
        </p:nvPicPr>
        <p:blipFill>
          <a:blip r:embed="rId4"/>
          <a:stretch>
            <a:fillRect/>
          </a:stretch>
        </p:blipFill>
        <p:spPr>
          <a:xfrm>
            <a:off x="336991" y="1020675"/>
            <a:ext cx="11372827" cy="2779800"/>
          </a:xfrm>
          <a:prstGeom prst="rect">
            <a:avLst/>
          </a:prstGeom>
        </p:spPr>
      </p:pic>
    </p:spTree>
    <p:custDataLst>
      <p:tags r:id="rId1"/>
    </p:custDataLst>
    <p:extLst>
      <p:ext uri="{BB962C8B-B14F-4D97-AF65-F5344CB8AC3E}">
        <p14:creationId xmlns:p14="http://schemas.microsoft.com/office/powerpoint/2010/main" val="3921004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596CF-DAF9-443C-BEDD-2983B04CE1E8}"/>
              </a:ext>
            </a:extLst>
          </p:cNvPr>
          <p:cNvSpPr>
            <a:spLocks noGrp="1"/>
          </p:cNvSpPr>
          <p:nvPr>
            <p:ph type="title"/>
          </p:nvPr>
        </p:nvSpPr>
        <p:spPr/>
        <p:txBody>
          <a:bodyPr/>
          <a:lstStyle/>
          <a:p>
            <a:endParaRPr lang="en-CA"/>
          </a:p>
        </p:txBody>
      </p:sp>
      <p:pic>
        <p:nvPicPr>
          <p:cNvPr id="5" name="Picture 4">
            <a:extLst>
              <a:ext uri="{FF2B5EF4-FFF2-40B4-BE49-F238E27FC236}">
                <a16:creationId xmlns:a16="http://schemas.microsoft.com/office/drawing/2014/main" id="{56EDBBB9-4AF1-4D11-8C34-390606E61097}"/>
              </a:ext>
            </a:extLst>
          </p:cNvPr>
          <p:cNvPicPr>
            <a:picLocks noChangeAspect="1"/>
          </p:cNvPicPr>
          <p:nvPr/>
        </p:nvPicPr>
        <p:blipFill rotWithShape="1">
          <a:blip r:embed="rId4"/>
          <a:srcRect b="27314"/>
          <a:stretch/>
        </p:blipFill>
        <p:spPr>
          <a:xfrm>
            <a:off x="189534" y="66032"/>
            <a:ext cx="10403229" cy="2345486"/>
          </a:xfrm>
          <a:prstGeom prst="rect">
            <a:avLst/>
          </a:prstGeom>
        </p:spPr>
      </p:pic>
      <p:pic>
        <p:nvPicPr>
          <p:cNvPr id="7" name="Picture 6">
            <a:extLst>
              <a:ext uri="{FF2B5EF4-FFF2-40B4-BE49-F238E27FC236}">
                <a16:creationId xmlns:a16="http://schemas.microsoft.com/office/drawing/2014/main" id="{F052364E-F7C0-46CE-B8A0-C459F6111F0C}"/>
              </a:ext>
            </a:extLst>
          </p:cNvPr>
          <p:cNvPicPr>
            <a:picLocks noChangeAspect="1"/>
          </p:cNvPicPr>
          <p:nvPr/>
        </p:nvPicPr>
        <p:blipFill>
          <a:blip r:embed="rId5"/>
          <a:stretch>
            <a:fillRect/>
          </a:stretch>
        </p:blipFill>
        <p:spPr>
          <a:xfrm>
            <a:off x="189533" y="2411518"/>
            <a:ext cx="9116392" cy="4392547"/>
          </a:xfrm>
          <a:prstGeom prst="rect">
            <a:avLst/>
          </a:prstGeom>
        </p:spPr>
      </p:pic>
      <p:pic>
        <p:nvPicPr>
          <p:cNvPr id="4" name="Picture 3">
            <a:extLst>
              <a:ext uri="{FF2B5EF4-FFF2-40B4-BE49-F238E27FC236}">
                <a16:creationId xmlns:a16="http://schemas.microsoft.com/office/drawing/2014/main" id="{62CDD1BB-F155-43AE-3C45-02836B26AB3F}"/>
              </a:ext>
            </a:extLst>
          </p:cNvPr>
          <p:cNvPicPr>
            <a:picLocks noChangeAspect="1"/>
          </p:cNvPicPr>
          <p:nvPr/>
        </p:nvPicPr>
        <p:blipFill>
          <a:blip r:embed="rId6"/>
          <a:stretch>
            <a:fillRect/>
          </a:stretch>
        </p:blipFill>
        <p:spPr>
          <a:xfrm>
            <a:off x="1839291" y="1733973"/>
            <a:ext cx="10163175" cy="677545"/>
          </a:xfrm>
          <a:prstGeom prst="rect">
            <a:avLst/>
          </a:prstGeom>
        </p:spPr>
      </p:pic>
    </p:spTree>
    <p:custDataLst>
      <p:tags r:id="rId1"/>
    </p:custDataLst>
    <p:extLst>
      <p:ext uri="{BB962C8B-B14F-4D97-AF65-F5344CB8AC3E}">
        <p14:creationId xmlns:p14="http://schemas.microsoft.com/office/powerpoint/2010/main" val="281529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5975C-01D0-958C-8D73-DBA21DB238D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F241426-A173-3338-EB01-E8348AB804E2}"/>
              </a:ext>
            </a:extLst>
          </p:cNvPr>
          <p:cNvSpPr>
            <a:spLocks noGrp="1"/>
          </p:cNvSpPr>
          <p:nvPr>
            <p:ph sz="quarter" idx="1"/>
          </p:nvPr>
        </p:nvSpPr>
        <p:spPr/>
        <p:txBody>
          <a:bodyPr/>
          <a:lstStyle/>
          <a:p>
            <a:endParaRPr lang="en-US" dirty="0"/>
          </a:p>
        </p:txBody>
      </p:sp>
      <p:pic>
        <p:nvPicPr>
          <p:cNvPr id="4" name="Picture 3">
            <a:extLst>
              <a:ext uri="{FF2B5EF4-FFF2-40B4-BE49-F238E27FC236}">
                <a16:creationId xmlns:a16="http://schemas.microsoft.com/office/drawing/2014/main" id="{DA7A67A4-90C8-686A-BAB1-8FED5E00AA54}"/>
              </a:ext>
            </a:extLst>
          </p:cNvPr>
          <p:cNvPicPr>
            <a:picLocks noChangeAspect="1"/>
          </p:cNvPicPr>
          <p:nvPr/>
        </p:nvPicPr>
        <p:blipFill>
          <a:blip r:embed="rId4"/>
          <a:stretch>
            <a:fillRect/>
          </a:stretch>
        </p:blipFill>
        <p:spPr>
          <a:xfrm>
            <a:off x="351920" y="1866900"/>
            <a:ext cx="11488159" cy="2260640"/>
          </a:xfrm>
          <a:prstGeom prst="rect">
            <a:avLst/>
          </a:prstGeom>
        </p:spPr>
      </p:pic>
    </p:spTree>
    <p:custDataLst>
      <p:tags r:id="rId1"/>
    </p:custDataLst>
    <p:extLst>
      <p:ext uri="{BB962C8B-B14F-4D97-AF65-F5344CB8AC3E}">
        <p14:creationId xmlns:p14="http://schemas.microsoft.com/office/powerpoint/2010/main" val="2653283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79AA0-A138-472E-80C7-40D682937D69}"/>
              </a:ext>
            </a:extLst>
          </p:cNvPr>
          <p:cNvSpPr>
            <a:spLocks noGrp="1"/>
          </p:cNvSpPr>
          <p:nvPr>
            <p:ph type="title"/>
          </p:nvPr>
        </p:nvSpPr>
        <p:spPr/>
        <p:txBody>
          <a:bodyPr/>
          <a:lstStyle/>
          <a:p>
            <a:endParaRPr lang="en-CA"/>
          </a:p>
        </p:txBody>
      </p:sp>
      <p:pic>
        <p:nvPicPr>
          <p:cNvPr id="5" name="Picture 4">
            <a:extLst>
              <a:ext uri="{FF2B5EF4-FFF2-40B4-BE49-F238E27FC236}">
                <a16:creationId xmlns:a16="http://schemas.microsoft.com/office/drawing/2014/main" id="{A8B36F74-6EA3-4141-8EB5-10F921CD766C}"/>
              </a:ext>
            </a:extLst>
          </p:cNvPr>
          <p:cNvPicPr>
            <a:picLocks noChangeAspect="1"/>
          </p:cNvPicPr>
          <p:nvPr/>
        </p:nvPicPr>
        <p:blipFill>
          <a:blip r:embed="rId4"/>
          <a:stretch>
            <a:fillRect/>
          </a:stretch>
        </p:blipFill>
        <p:spPr>
          <a:xfrm>
            <a:off x="121536" y="74733"/>
            <a:ext cx="10444864" cy="1902435"/>
          </a:xfrm>
          <a:prstGeom prst="rect">
            <a:avLst/>
          </a:prstGeom>
        </p:spPr>
      </p:pic>
      <p:pic>
        <p:nvPicPr>
          <p:cNvPr id="7" name="Picture 6">
            <a:extLst>
              <a:ext uri="{FF2B5EF4-FFF2-40B4-BE49-F238E27FC236}">
                <a16:creationId xmlns:a16="http://schemas.microsoft.com/office/drawing/2014/main" id="{2A7B960B-E3FB-42B2-9CE1-6271BD130AFF}"/>
              </a:ext>
            </a:extLst>
          </p:cNvPr>
          <p:cNvPicPr>
            <a:picLocks noChangeAspect="1"/>
          </p:cNvPicPr>
          <p:nvPr/>
        </p:nvPicPr>
        <p:blipFill>
          <a:blip r:embed="rId5"/>
          <a:stretch>
            <a:fillRect/>
          </a:stretch>
        </p:blipFill>
        <p:spPr>
          <a:xfrm>
            <a:off x="121536" y="1977168"/>
            <a:ext cx="9374889" cy="4799896"/>
          </a:xfrm>
          <a:prstGeom prst="rect">
            <a:avLst/>
          </a:prstGeom>
        </p:spPr>
      </p:pic>
    </p:spTree>
    <p:custDataLst>
      <p:tags r:id="rId1"/>
    </p:custDataLst>
    <p:extLst>
      <p:ext uri="{BB962C8B-B14F-4D97-AF65-F5344CB8AC3E}">
        <p14:creationId xmlns:p14="http://schemas.microsoft.com/office/powerpoint/2010/main" val="2286519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7760C-F83E-63DD-5D98-D5544E8440B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33A6778-C343-3B4D-A317-F9D7604E9FBE}"/>
              </a:ext>
            </a:extLst>
          </p:cNvPr>
          <p:cNvSpPr>
            <a:spLocks noGrp="1"/>
          </p:cNvSpPr>
          <p:nvPr>
            <p:ph sz="quarter" idx="1"/>
          </p:nvPr>
        </p:nvSpPr>
        <p:spPr/>
        <p:txBody>
          <a:bodyPr/>
          <a:lstStyle/>
          <a:p>
            <a:endParaRPr lang="en-US"/>
          </a:p>
        </p:txBody>
      </p:sp>
      <p:pic>
        <p:nvPicPr>
          <p:cNvPr id="4" name="Picture 3">
            <a:extLst>
              <a:ext uri="{FF2B5EF4-FFF2-40B4-BE49-F238E27FC236}">
                <a16:creationId xmlns:a16="http://schemas.microsoft.com/office/drawing/2014/main" id="{EB37035E-67C9-5A73-E0B1-7A271452075F}"/>
              </a:ext>
            </a:extLst>
          </p:cNvPr>
          <p:cNvPicPr>
            <a:picLocks noChangeAspect="1"/>
          </p:cNvPicPr>
          <p:nvPr/>
        </p:nvPicPr>
        <p:blipFill>
          <a:blip r:embed="rId4"/>
          <a:stretch>
            <a:fillRect/>
          </a:stretch>
        </p:blipFill>
        <p:spPr>
          <a:xfrm>
            <a:off x="169426" y="1981107"/>
            <a:ext cx="11593949" cy="1447893"/>
          </a:xfrm>
          <a:prstGeom prst="rect">
            <a:avLst/>
          </a:prstGeom>
        </p:spPr>
      </p:pic>
    </p:spTree>
    <p:custDataLst>
      <p:tags r:id="rId1"/>
    </p:custDataLst>
    <p:extLst>
      <p:ext uri="{BB962C8B-B14F-4D97-AF65-F5344CB8AC3E}">
        <p14:creationId xmlns:p14="http://schemas.microsoft.com/office/powerpoint/2010/main" val="906222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D2679-AF79-4A6F-B9D2-6D94ED3FA626}"/>
              </a:ext>
            </a:extLst>
          </p:cNvPr>
          <p:cNvSpPr>
            <a:spLocks noGrp="1"/>
          </p:cNvSpPr>
          <p:nvPr>
            <p:ph type="title"/>
          </p:nvPr>
        </p:nvSpPr>
        <p:spPr/>
        <p:txBody>
          <a:bodyPr/>
          <a:lstStyle/>
          <a:p>
            <a:endParaRPr lang="en-CA"/>
          </a:p>
        </p:txBody>
      </p:sp>
      <p:pic>
        <p:nvPicPr>
          <p:cNvPr id="5" name="Picture 4">
            <a:extLst>
              <a:ext uri="{FF2B5EF4-FFF2-40B4-BE49-F238E27FC236}">
                <a16:creationId xmlns:a16="http://schemas.microsoft.com/office/drawing/2014/main" id="{B2B9F7B8-13EF-437D-81DF-F717395D63AD}"/>
              </a:ext>
            </a:extLst>
          </p:cNvPr>
          <p:cNvPicPr>
            <a:picLocks noChangeAspect="1"/>
          </p:cNvPicPr>
          <p:nvPr/>
        </p:nvPicPr>
        <p:blipFill>
          <a:blip r:embed="rId4"/>
          <a:stretch>
            <a:fillRect/>
          </a:stretch>
        </p:blipFill>
        <p:spPr>
          <a:xfrm>
            <a:off x="138896" y="117209"/>
            <a:ext cx="10090954" cy="1950832"/>
          </a:xfrm>
          <a:prstGeom prst="rect">
            <a:avLst/>
          </a:prstGeom>
        </p:spPr>
      </p:pic>
      <p:pic>
        <p:nvPicPr>
          <p:cNvPr id="7" name="Picture 6">
            <a:extLst>
              <a:ext uri="{FF2B5EF4-FFF2-40B4-BE49-F238E27FC236}">
                <a16:creationId xmlns:a16="http://schemas.microsoft.com/office/drawing/2014/main" id="{F2D41C44-95E3-4579-9013-82172407B236}"/>
              </a:ext>
            </a:extLst>
          </p:cNvPr>
          <p:cNvPicPr>
            <a:picLocks noChangeAspect="1"/>
          </p:cNvPicPr>
          <p:nvPr/>
        </p:nvPicPr>
        <p:blipFill>
          <a:blip r:embed="rId5"/>
          <a:stretch>
            <a:fillRect/>
          </a:stretch>
        </p:blipFill>
        <p:spPr>
          <a:xfrm>
            <a:off x="138896" y="2071917"/>
            <a:ext cx="9386104" cy="4749595"/>
          </a:xfrm>
          <a:prstGeom prst="rect">
            <a:avLst/>
          </a:prstGeom>
        </p:spPr>
      </p:pic>
    </p:spTree>
    <p:custDataLst>
      <p:tags r:id="rId1"/>
    </p:custDataLst>
    <p:extLst>
      <p:ext uri="{BB962C8B-B14F-4D97-AF65-F5344CB8AC3E}">
        <p14:creationId xmlns:p14="http://schemas.microsoft.com/office/powerpoint/2010/main" val="3077045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23C26-2D74-F425-54F4-D8232F0967A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174D05F-D8E9-D3B5-AFD4-534B4EDF391E}"/>
              </a:ext>
            </a:extLst>
          </p:cNvPr>
          <p:cNvSpPr>
            <a:spLocks noGrp="1"/>
          </p:cNvSpPr>
          <p:nvPr>
            <p:ph sz="quarter" idx="1"/>
          </p:nvPr>
        </p:nvSpPr>
        <p:spPr/>
        <p:txBody>
          <a:bodyPr/>
          <a:lstStyle/>
          <a:p>
            <a:endParaRPr lang="en-US"/>
          </a:p>
        </p:txBody>
      </p:sp>
      <p:pic>
        <p:nvPicPr>
          <p:cNvPr id="4" name="Picture 3">
            <a:extLst>
              <a:ext uri="{FF2B5EF4-FFF2-40B4-BE49-F238E27FC236}">
                <a16:creationId xmlns:a16="http://schemas.microsoft.com/office/drawing/2014/main" id="{1A9E7D57-DB6F-4120-1A7A-5B740AA8FC5A}"/>
              </a:ext>
            </a:extLst>
          </p:cNvPr>
          <p:cNvPicPr>
            <a:picLocks noChangeAspect="1"/>
          </p:cNvPicPr>
          <p:nvPr/>
        </p:nvPicPr>
        <p:blipFill>
          <a:blip r:embed="rId4"/>
          <a:stretch>
            <a:fillRect/>
          </a:stretch>
        </p:blipFill>
        <p:spPr>
          <a:xfrm>
            <a:off x="533935" y="2533650"/>
            <a:ext cx="10852420" cy="1428750"/>
          </a:xfrm>
          <a:prstGeom prst="rect">
            <a:avLst/>
          </a:prstGeom>
        </p:spPr>
      </p:pic>
    </p:spTree>
    <p:custDataLst>
      <p:tags r:id="rId1"/>
    </p:custDataLst>
    <p:extLst>
      <p:ext uri="{BB962C8B-B14F-4D97-AF65-F5344CB8AC3E}">
        <p14:creationId xmlns:p14="http://schemas.microsoft.com/office/powerpoint/2010/main" val="3202224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77796-22F2-4D96-B651-5D1F7251F910}"/>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BCFAAB6A-F042-4636-ABC0-BC6AADBB922E}"/>
              </a:ext>
            </a:extLst>
          </p:cNvPr>
          <p:cNvSpPr>
            <a:spLocks noGrp="1"/>
          </p:cNvSpPr>
          <p:nvPr>
            <p:ph sz="quarter" idx="1"/>
          </p:nvPr>
        </p:nvSpPr>
        <p:spPr/>
        <p:txBody>
          <a:bodyPr/>
          <a:lstStyle/>
          <a:p>
            <a:endParaRPr lang="en-CA"/>
          </a:p>
        </p:txBody>
      </p:sp>
      <p:pic>
        <p:nvPicPr>
          <p:cNvPr id="5" name="Picture 4">
            <a:extLst>
              <a:ext uri="{FF2B5EF4-FFF2-40B4-BE49-F238E27FC236}">
                <a16:creationId xmlns:a16="http://schemas.microsoft.com/office/drawing/2014/main" id="{41342A6F-B6D3-43F3-9308-DB71C04ECD81}"/>
              </a:ext>
            </a:extLst>
          </p:cNvPr>
          <p:cNvPicPr>
            <a:picLocks noChangeAspect="1"/>
          </p:cNvPicPr>
          <p:nvPr/>
        </p:nvPicPr>
        <p:blipFill>
          <a:blip r:embed="rId4"/>
          <a:stretch>
            <a:fillRect/>
          </a:stretch>
        </p:blipFill>
        <p:spPr>
          <a:xfrm>
            <a:off x="1619250" y="92316"/>
            <a:ext cx="4876800" cy="3015768"/>
          </a:xfrm>
          <a:prstGeom prst="rect">
            <a:avLst/>
          </a:prstGeom>
        </p:spPr>
      </p:pic>
      <p:pic>
        <p:nvPicPr>
          <p:cNvPr id="7" name="Picture 6">
            <a:extLst>
              <a:ext uri="{FF2B5EF4-FFF2-40B4-BE49-F238E27FC236}">
                <a16:creationId xmlns:a16="http://schemas.microsoft.com/office/drawing/2014/main" id="{101DD8F5-7F77-49D0-BD81-E788FF778C55}"/>
              </a:ext>
            </a:extLst>
          </p:cNvPr>
          <p:cNvPicPr>
            <a:picLocks noChangeAspect="1"/>
          </p:cNvPicPr>
          <p:nvPr/>
        </p:nvPicPr>
        <p:blipFill>
          <a:blip r:embed="rId5"/>
          <a:stretch>
            <a:fillRect/>
          </a:stretch>
        </p:blipFill>
        <p:spPr>
          <a:xfrm>
            <a:off x="1821711" y="2990850"/>
            <a:ext cx="4471878" cy="2609850"/>
          </a:xfrm>
          <a:prstGeom prst="rect">
            <a:avLst/>
          </a:prstGeom>
        </p:spPr>
      </p:pic>
      <p:pic>
        <p:nvPicPr>
          <p:cNvPr id="9" name="Picture 8">
            <a:extLst>
              <a:ext uri="{FF2B5EF4-FFF2-40B4-BE49-F238E27FC236}">
                <a16:creationId xmlns:a16="http://schemas.microsoft.com/office/drawing/2014/main" id="{2F9B268B-7640-436F-B658-2828322BEE0C}"/>
              </a:ext>
            </a:extLst>
          </p:cNvPr>
          <p:cNvPicPr>
            <a:picLocks noChangeAspect="1"/>
          </p:cNvPicPr>
          <p:nvPr/>
        </p:nvPicPr>
        <p:blipFill>
          <a:blip r:embed="rId6"/>
          <a:stretch>
            <a:fillRect/>
          </a:stretch>
        </p:blipFill>
        <p:spPr>
          <a:xfrm>
            <a:off x="6655540" y="144464"/>
            <a:ext cx="4489339" cy="2728913"/>
          </a:xfrm>
          <a:prstGeom prst="rect">
            <a:avLst/>
          </a:prstGeom>
        </p:spPr>
      </p:pic>
      <p:pic>
        <p:nvPicPr>
          <p:cNvPr id="11" name="Picture 10">
            <a:extLst>
              <a:ext uri="{FF2B5EF4-FFF2-40B4-BE49-F238E27FC236}">
                <a16:creationId xmlns:a16="http://schemas.microsoft.com/office/drawing/2014/main" id="{B2B08108-7D74-4E7D-BBD8-D57B0B757C30}"/>
              </a:ext>
            </a:extLst>
          </p:cNvPr>
          <p:cNvPicPr>
            <a:picLocks noChangeAspect="1"/>
          </p:cNvPicPr>
          <p:nvPr/>
        </p:nvPicPr>
        <p:blipFill>
          <a:blip r:embed="rId7"/>
          <a:stretch>
            <a:fillRect/>
          </a:stretch>
        </p:blipFill>
        <p:spPr>
          <a:xfrm>
            <a:off x="6698511" y="2873377"/>
            <a:ext cx="5079438" cy="2928937"/>
          </a:xfrm>
          <a:prstGeom prst="rect">
            <a:avLst/>
          </a:prstGeom>
        </p:spPr>
      </p:pic>
      <p:pic>
        <p:nvPicPr>
          <p:cNvPr id="14" name="Picture 13">
            <a:extLst>
              <a:ext uri="{FF2B5EF4-FFF2-40B4-BE49-F238E27FC236}">
                <a16:creationId xmlns:a16="http://schemas.microsoft.com/office/drawing/2014/main" id="{94D0FCFB-ACC6-4B0F-9313-D928F53A04AB}"/>
              </a:ext>
            </a:extLst>
          </p:cNvPr>
          <p:cNvPicPr>
            <a:picLocks noChangeAspect="1"/>
          </p:cNvPicPr>
          <p:nvPr/>
        </p:nvPicPr>
        <p:blipFill>
          <a:blip r:embed="rId8"/>
          <a:stretch>
            <a:fillRect/>
          </a:stretch>
        </p:blipFill>
        <p:spPr>
          <a:xfrm>
            <a:off x="1651424" y="5324104"/>
            <a:ext cx="4812452" cy="2883160"/>
          </a:xfrm>
          <a:prstGeom prst="rect">
            <a:avLst/>
          </a:prstGeom>
        </p:spPr>
      </p:pic>
    </p:spTree>
    <p:custDataLst>
      <p:tags r:id="rId1"/>
    </p:custDataLst>
    <p:extLst>
      <p:ext uri="{BB962C8B-B14F-4D97-AF65-F5344CB8AC3E}">
        <p14:creationId xmlns:p14="http://schemas.microsoft.com/office/powerpoint/2010/main" val="4135922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A9FDE-262A-370D-A1EA-5160EA8052E6}"/>
              </a:ext>
            </a:extLst>
          </p:cNvPr>
          <p:cNvSpPr>
            <a:spLocks noGrp="1"/>
          </p:cNvSpPr>
          <p:nvPr>
            <p:ph type="title"/>
          </p:nvPr>
        </p:nvSpPr>
        <p:spPr>
          <a:xfrm>
            <a:off x="174173" y="-100662"/>
            <a:ext cx="10850879" cy="622345"/>
          </a:xfrm>
        </p:spPr>
        <p:txBody>
          <a:bodyPr>
            <a:normAutofit fontScale="90000"/>
          </a:bodyPr>
          <a:lstStyle/>
          <a:p>
            <a:r>
              <a:rPr lang="en-US" dirty="0"/>
              <a:t>Reading a Computer Output: Identifying Variables and LSRL</a:t>
            </a:r>
          </a:p>
        </p:txBody>
      </p:sp>
      <p:sp>
        <p:nvSpPr>
          <p:cNvPr id="3" name="Content Placeholder 2">
            <a:extLst>
              <a:ext uri="{FF2B5EF4-FFF2-40B4-BE49-F238E27FC236}">
                <a16:creationId xmlns:a16="http://schemas.microsoft.com/office/drawing/2014/main" id="{306F6DF7-69D8-A891-9F5C-5D2816ABDCF2}"/>
              </a:ext>
            </a:extLst>
          </p:cNvPr>
          <p:cNvSpPr>
            <a:spLocks noGrp="1"/>
          </p:cNvSpPr>
          <p:nvPr>
            <p:ph sz="quarter" idx="1"/>
          </p:nvPr>
        </p:nvSpPr>
        <p:spPr>
          <a:xfrm>
            <a:off x="143690" y="4307747"/>
            <a:ext cx="3187337" cy="548640"/>
          </a:xfrm>
        </p:spPr>
        <p:txBody>
          <a:bodyPr/>
          <a:lstStyle/>
          <a:p>
            <a:pPr marL="0" indent="0">
              <a:buNone/>
            </a:pPr>
            <a:r>
              <a:rPr lang="en-US" dirty="0"/>
              <a:t>“X” Variable: </a:t>
            </a:r>
          </a:p>
        </p:txBody>
      </p:sp>
      <p:pic>
        <p:nvPicPr>
          <p:cNvPr id="4" name="Picture 3">
            <a:extLst>
              <a:ext uri="{FF2B5EF4-FFF2-40B4-BE49-F238E27FC236}">
                <a16:creationId xmlns:a16="http://schemas.microsoft.com/office/drawing/2014/main" id="{8B7C2806-7D82-73D5-C8FB-8379A0E6B39B}"/>
              </a:ext>
            </a:extLst>
          </p:cNvPr>
          <p:cNvPicPr>
            <a:picLocks noChangeAspect="1"/>
          </p:cNvPicPr>
          <p:nvPr/>
        </p:nvPicPr>
        <p:blipFill>
          <a:blip r:embed="rId4"/>
          <a:stretch>
            <a:fillRect/>
          </a:stretch>
        </p:blipFill>
        <p:spPr>
          <a:xfrm>
            <a:off x="81824" y="1724020"/>
            <a:ext cx="9452701" cy="2475707"/>
          </a:xfrm>
          <a:prstGeom prst="rect">
            <a:avLst/>
          </a:prstGeom>
        </p:spPr>
      </p:pic>
      <p:pic>
        <p:nvPicPr>
          <p:cNvPr id="5" name="Picture 4">
            <a:extLst>
              <a:ext uri="{FF2B5EF4-FFF2-40B4-BE49-F238E27FC236}">
                <a16:creationId xmlns:a16="http://schemas.microsoft.com/office/drawing/2014/main" id="{46B8EA25-FD28-C6E0-F42B-F62FB949E4DB}"/>
              </a:ext>
            </a:extLst>
          </p:cNvPr>
          <p:cNvPicPr>
            <a:picLocks noChangeAspect="1"/>
          </p:cNvPicPr>
          <p:nvPr/>
        </p:nvPicPr>
        <p:blipFill>
          <a:blip r:embed="rId5"/>
          <a:stretch>
            <a:fillRect/>
          </a:stretch>
        </p:blipFill>
        <p:spPr>
          <a:xfrm>
            <a:off x="174172" y="531341"/>
            <a:ext cx="10850880" cy="1192679"/>
          </a:xfrm>
          <a:prstGeom prst="rect">
            <a:avLst/>
          </a:prstGeom>
        </p:spPr>
      </p:pic>
      <p:sp>
        <p:nvSpPr>
          <p:cNvPr id="6" name="Content Placeholder 2">
            <a:extLst>
              <a:ext uri="{FF2B5EF4-FFF2-40B4-BE49-F238E27FC236}">
                <a16:creationId xmlns:a16="http://schemas.microsoft.com/office/drawing/2014/main" id="{5B5A56A6-FA86-04CE-FB24-D852CEF83C7C}"/>
              </a:ext>
            </a:extLst>
          </p:cNvPr>
          <p:cNvSpPr txBox="1">
            <a:spLocks/>
          </p:cNvSpPr>
          <p:nvPr/>
        </p:nvSpPr>
        <p:spPr>
          <a:xfrm>
            <a:off x="165461" y="4799780"/>
            <a:ext cx="3200402" cy="57041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US" dirty="0"/>
              <a:t>“Y” Variable: </a:t>
            </a:r>
          </a:p>
        </p:txBody>
      </p:sp>
      <p:sp>
        <p:nvSpPr>
          <p:cNvPr id="7" name="Content Placeholder 2">
            <a:extLst>
              <a:ext uri="{FF2B5EF4-FFF2-40B4-BE49-F238E27FC236}">
                <a16:creationId xmlns:a16="http://schemas.microsoft.com/office/drawing/2014/main" id="{A8AB8AE9-3E0F-861F-28AD-AA097349E222}"/>
              </a:ext>
            </a:extLst>
          </p:cNvPr>
          <p:cNvSpPr txBox="1">
            <a:spLocks/>
          </p:cNvSpPr>
          <p:nvPr/>
        </p:nvSpPr>
        <p:spPr>
          <a:xfrm>
            <a:off x="2529841" y="4307748"/>
            <a:ext cx="3200402" cy="57041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US" dirty="0"/>
              <a:t>Waist size in inches</a:t>
            </a:r>
          </a:p>
        </p:txBody>
      </p:sp>
      <p:sp>
        <p:nvSpPr>
          <p:cNvPr id="8" name="Content Placeholder 2">
            <a:extLst>
              <a:ext uri="{FF2B5EF4-FFF2-40B4-BE49-F238E27FC236}">
                <a16:creationId xmlns:a16="http://schemas.microsoft.com/office/drawing/2014/main" id="{6F7A1067-7395-2F03-D134-028D996FC081}"/>
              </a:ext>
            </a:extLst>
          </p:cNvPr>
          <p:cNvSpPr txBox="1">
            <a:spLocks/>
          </p:cNvSpPr>
          <p:nvPr/>
        </p:nvSpPr>
        <p:spPr>
          <a:xfrm>
            <a:off x="2164081" y="4904286"/>
            <a:ext cx="3648895" cy="465903"/>
          </a:xfrm>
          <a:prstGeom prst="rect">
            <a:avLst/>
          </a:prstGeom>
        </p:spPr>
        <p:txBody>
          <a:bodyPr vert="horz">
            <a:normAutofit fontScale="77500" lnSpcReduction="2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Font typeface="Wingdings"/>
              <a:buNone/>
            </a:pPr>
            <a:r>
              <a:rPr lang="en-US" dirty="0"/>
              <a:t>Predicted Body Fat Percentage</a:t>
            </a:r>
          </a:p>
        </p:txBody>
      </p:sp>
      <p:sp>
        <p:nvSpPr>
          <p:cNvPr id="9" name="Content Placeholder 2">
            <a:extLst>
              <a:ext uri="{FF2B5EF4-FFF2-40B4-BE49-F238E27FC236}">
                <a16:creationId xmlns:a16="http://schemas.microsoft.com/office/drawing/2014/main" id="{1080645F-1B54-B957-0E11-A1B61BCFA18F}"/>
              </a:ext>
            </a:extLst>
          </p:cNvPr>
          <p:cNvSpPr txBox="1">
            <a:spLocks/>
          </p:cNvSpPr>
          <p:nvPr/>
        </p:nvSpPr>
        <p:spPr>
          <a:xfrm>
            <a:off x="239483" y="5348419"/>
            <a:ext cx="3200402" cy="57041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US" dirty="0"/>
              <a:t>Slope LSRL: </a:t>
            </a:r>
          </a:p>
        </p:txBody>
      </p:sp>
      <p:sp>
        <p:nvSpPr>
          <p:cNvPr id="10" name="Content Placeholder 2">
            <a:extLst>
              <a:ext uri="{FF2B5EF4-FFF2-40B4-BE49-F238E27FC236}">
                <a16:creationId xmlns:a16="http://schemas.microsoft.com/office/drawing/2014/main" id="{ED4B7C15-9D00-C285-EDE3-FD906D27D358}"/>
              </a:ext>
            </a:extLst>
          </p:cNvPr>
          <p:cNvSpPr txBox="1">
            <a:spLocks/>
          </p:cNvSpPr>
          <p:nvPr/>
        </p:nvSpPr>
        <p:spPr>
          <a:xfrm>
            <a:off x="2221499" y="5302694"/>
            <a:ext cx="1097280" cy="57041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US" dirty="0"/>
              <a:t>1.70</a:t>
            </a:r>
          </a:p>
        </p:txBody>
      </p:sp>
      <p:sp>
        <p:nvSpPr>
          <p:cNvPr id="11" name="Content Placeholder 2">
            <a:extLst>
              <a:ext uri="{FF2B5EF4-FFF2-40B4-BE49-F238E27FC236}">
                <a16:creationId xmlns:a16="http://schemas.microsoft.com/office/drawing/2014/main" id="{A53C7A22-8432-DDD4-BD83-AE6F2561EFB1}"/>
              </a:ext>
            </a:extLst>
          </p:cNvPr>
          <p:cNvSpPr txBox="1">
            <a:spLocks/>
          </p:cNvSpPr>
          <p:nvPr/>
        </p:nvSpPr>
        <p:spPr>
          <a:xfrm>
            <a:off x="229958" y="6097358"/>
            <a:ext cx="3200402" cy="57041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US" dirty="0"/>
              <a:t>Y-intercept LSRL:</a:t>
            </a:r>
          </a:p>
        </p:txBody>
      </p:sp>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FD19E4EB-AF4A-7A32-041A-4592D692C914}"/>
                  </a:ext>
                </a:extLst>
              </p:cNvPr>
              <p:cNvSpPr txBox="1">
                <a:spLocks/>
              </p:cNvSpPr>
              <p:nvPr/>
            </p:nvSpPr>
            <p:spPr>
              <a:xfrm>
                <a:off x="3012350" y="6119132"/>
                <a:ext cx="1711232" cy="57041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−42.734</m:t>
                      </m:r>
                    </m:oMath>
                  </m:oMathPara>
                </a14:m>
                <a:endParaRPr lang="en-US" dirty="0"/>
              </a:p>
            </p:txBody>
          </p:sp>
        </mc:Choice>
        <mc:Fallback xmlns="">
          <p:sp>
            <p:nvSpPr>
              <p:cNvPr id="12" name="Content Placeholder 2">
                <a:extLst>
                  <a:ext uri="{FF2B5EF4-FFF2-40B4-BE49-F238E27FC236}">
                    <a16:creationId xmlns:a16="http://schemas.microsoft.com/office/drawing/2014/main" id="{FD19E4EB-AF4A-7A32-041A-4592D692C914}"/>
                  </a:ext>
                </a:extLst>
              </p:cNvPr>
              <p:cNvSpPr txBox="1">
                <a:spLocks noRot="1" noChangeAspect="1" noMove="1" noResize="1" noEditPoints="1" noAdjustHandles="1" noChangeArrowheads="1" noChangeShapeType="1" noTextEdit="1"/>
              </p:cNvSpPr>
              <p:nvPr/>
            </p:nvSpPr>
            <p:spPr>
              <a:xfrm>
                <a:off x="3012350" y="6119132"/>
                <a:ext cx="1711232" cy="570410"/>
              </a:xfrm>
              <a:prstGeom prst="rect">
                <a:avLst/>
              </a:prstGeom>
              <a:blipFill>
                <a:blip r:embed="rId6"/>
                <a:stretch>
                  <a:fillRect/>
                </a:stretch>
              </a:blipFill>
            </p:spPr>
            <p:txBody>
              <a:bodyPr/>
              <a:lstStyle/>
              <a:p>
                <a:r>
                  <a:rPr lang="en-US">
                    <a:noFill/>
                  </a:rPr>
                  <a:t> </a:t>
                </a:r>
              </a:p>
            </p:txBody>
          </p:sp>
        </mc:Fallback>
      </mc:AlternateContent>
      <p:sp>
        <p:nvSpPr>
          <p:cNvPr id="13" name="Content Placeholder 2">
            <a:extLst>
              <a:ext uri="{FF2B5EF4-FFF2-40B4-BE49-F238E27FC236}">
                <a16:creationId xmlns:a16="http://schemas.microsoft.com/office/drawing/2014/main" id="{6417B16F-5523-8ECD-006F-7EADC87F397A}"/>
              </a:ext>
            </a:extLst>
          </p:cNvPr>
          <p:cNvSpPr txBox="1">
            <a:spLocks/>
          </p:cNvSpPr>
          <p:nvPr/>
        </p:nvSpPr>
        <p:spPr>
          <a:xfrm>
            <a:off x="6143894" y="4272914"/>
            <a:ext cx="1419500" cy="57041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US" dirty="0"/>
              <a:t>LSRL:</a:t>
            </a:r>
          </a:p>
        </p:txBody>
      </p:sp>
      <p:graphicFrame>
        <p:nvGraphicFramePr>
          <p:cNvPr id="14" name="Object 13">
            <a:extLst>
              <a:ext uri="{FF2B5EF4-FFF2-40B4-BE49-F238E27FC236}">
                <a16:creationId xmlns:a16="http://schemas.microsoft.com/office/drawing/2014/main" id="{B882EC8B-81E7-C6C5-9084-910F97B23DB0}"/>
              </a:ext>
            </a:extLst>
          </p:cNvPr>
          <p:cNvGraphicFramePr>
            <a:graphicFrameLocks noChangeAspect="1"/>
          </p:cNvGraphicFramePr>
          <p:nvPr>
            <p:extLst>
              <p:ext uri="{D42A27DB-BD31-4B8C-83A1-F6EECF244321}">
                <p14:modId xmlns:p14="http://schemas.microsoft.com/office/powerpoint/2010/main" val="3274067457"/>
              </p:ext>
            </p:extLst>
          </p:nvPr>
        </p:nvGraphicFramePr>
        <p:xfrm>
          <a:off x="7395488" y="4287877"/>
          <a:ext cx="4278073" cy="570410"/>
        </p:xfrm>
        <a:graphic>
          <a:graphicData uri="http://schemas.openxmlformats.org/presentationml/2006/ole">
            <mc:AlternateContent xmlns:mc="http://schemas.openxmlformats.org/markup-compatibility/2006">
              <mc:Choice xmlns:v="urn:schemas-microsoft-com:vml" Requires="v">
                <p:oleObj name="Equation" r:id="rId7" imgW="2095200" imgH="279360" progId="Equation.DSMT4">
                  <p:embed/>
                </p:oleObj>
              </mc:Choice>
              <mc:Fallback>
                <p:oleObj name="Equation" r:id="rId7" imgW="2095200" imgH="279360" progId="Equation.DSMT4">
                  <p:embed/>
                  <p:pic>
                    <p:nvPicPr>
                      <p:cNvPr id="14" name="Object 13">
                        <a:extLst>
                          <a:ext uri="{FF2B5EF4-FFF2-40B4-BE49-F238E27FC236}">
                            <a16:creationId xmlns:a16="http://schemas.microsoft.com/office/drawing/2014/main" id="{B882EC8B-81E7-C6C5-9084-910F97B23DB0}"/>
                          </a:ext>
                        </a:extLst>
                      </p:cNvPr>
                      <p:cNvPicPr/>
                      <p:nvPr/>
                    </p:nvPicPr>
                    <p:blipFill>
                      <a:blip r:embed="rId8"/>
                      <a:stretch>
                        <a:fillRect/>
                      </a:stretch>
                    </p:blipFill>
                    <p:spPr>
                      <a:xfrm>
                        <a:off x="7395488" y="4287877"/>
                        <a:ext cx="4278073" cy="570410"/>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75AC0335-7F3A-38A7-93EA-10294161CB26}"/>
              </a:ext>
            </a:extLst>
          </p:cNvPr>
          <p:cNvSpPr txBox="1"/>
          <p:nvPr/>
        </p:nvSpPr>
        <p:spPr>
          <a:xfrm>
            <a:off x="8053267" y="4921688"/>
            <a:ext cx="3276586" cy="1446550"/>
          </a:xfrm>
          <a:prstGeom prst="rect">
            <a:avLst/>
          </a:prstGeom>
          <a:noFill/>
        </p:spPr>
        <p:txBody>
          <a:bodyPr wrap="square" rtlCol="0">
            <a:spAutoFit/>
          </a:bodyPr>
          <a:lstStyle/>
          <a:p>
            <a:pPr algn="ctr"/>
            <a:r>
              <a:rPr lang="en-US" sz="2200" dirty="0">
                <a:solidFill>
                  <a:srgbClr val="FF0000"/>
                </a:solidFill>
              </a:rPr>
              <a:t>NOTE: the y-variable is a predicted value, not the actual observed value!!</a:t>
            </a:r>
          </a:p>
        </p:txBody>
      </p:sp>
      <p:sp>
        <p:nvSpPr>
          <p:cNvPr id="16" name="Rectangle 15">
            <a:extLst>
              <a:ext uri="{FF2B5EF4-FFF2-40B4-BE49-F238E27FC236}">
                <a16:creationId xmlns:a16="http://schemas.microsoft.com/office/drawing/2014/main" id="{A5F199FF-A8E2-8E02-1369-932F78A0112E}"/>
              </a:ext>
            </a:extLst>
          </p:cNvPr>
          <p:cNvSpPr/>
          <p:nvPr/>
        </p:nvSpPr>
        <p:spPr>
          <a:xfrm>
            <a:off x="263792" y="1884604"/>
            <a:ext cx="3524438" cy="486759"/>
          </a:xfrm>
          <a:prstGeom prst="rect">
            <a:avLst/>
          </a:prstGeom>
          <a:solidFill>
            <a:srgbClr val="92D05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98B9E7C-18CA-BD5E-3909-7E8729B3045D}"/>
              </a:ext>
            </a:extLst>
          </p:cNvPr>
          <p:cNvSpPr/>
          <p:nvPr/>
        </p:nvSpPr>
        <p:spPr>
          <a:xfrm>
            <a:off x="74473" y="3314047"/>
            <a:ext cx="3271888" cy="726516"/>
          </a:xfrm>
          <a:prstGeom prst="rect">
            <a:avLst/>
          </a:prstGeom>
          <a:solidFill>
            <a:srgbClr val="92D05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A5389EA-6209-C598-363A-690CF583D299}"/>
              </a:ext>
            </a:extLst>
          </p:cNvPr>
          <p:cNvSpPr txBox="1"/>
          <p:nvPr/>
        </p:nvSpPr>
        <p:spPr>
          <a:xfrm>
            <a:off x="2815044" y="5277641"/>
            <a:ext cx="5300256" cy="769441"/>
          </a:xfrm>
          <a:prstGeom prst="rect">
            <a:avLst/>
          </a:prstGeom>
          <a:noFill/>
        </p:spPr>
        <p:txBody>
          <a:bodyPr wrap="square" rtlCol="0">
            <a:spAutoFit/>
          </a:bodyPr>
          <a:lstStyle/>
          <a:p>
            <a:pPr algn="ctr"/>
            <a:r>
              <a:rPr lang="en-US" sz="2200" dirty="0">
                <a:solidFill>
                  <a:srgbClr val="FF0000"/>
                </a:solidFill>
              </a:rPr>
              <a:t>For each increase of 1” in waist line, the predicted BF% increases by 1.7%</a:t>
            </a:r>
          </a:p>
        </p:txBody>
      </p:sp>
    </p:spTree>
    <p:custDataLst>
      <p:tags r:id="rId1"/>
    </p:custDataLst>
    <p:extLst>
      <p:ext uri="{BB962C8B-B14F-4D97-AF65-F5344CB8AC3E}">
        <p14:creationId xmlns:p14="http://schemas.microsoft.com/office/powerpoint/2010/main" val="81357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2" grpId="0"/>
      <p:bldP spid="15" grpId="0"/>
      <p:bldP spid="16" grpId="0" animBg="1"/>
      <p:bldP spid="17" grpId="0" animBg="1"/>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11">
            <a:extLst>
              <a:ext uri="{FF2B5EF4-FFF2-40B4-BE49-F238E27FC236}">
                <a16:creationId xmlns:a16="http://schemas.microsoft.com/office/drawing/2014/main" id="{4F9554F7-47F3-4A94-A50A-02FD8104DF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418349"/>
            <a:ext cx="8076976" cy="1313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12">
            <a:extLst>
              <a:ext uri="{FF2B5EF4-FFF2-40B4-BE49-F238E27FC236}">
                <a16:creationId xmlns:a16="http://schemas.microsoft.com/office/drawing/2014/main" id="{1DCE41C7-456E-4BE4-A18A-7776E4775B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9706" y="1825214"/>
            <a:ext cx="7072132" cy="110058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3">
            <a:extLst>
              <a:ext uri="{FF2B5EF4-FFF2-40B4-BE49-F238E27FC236}">
                <a16:creationId xmlns:a16="http://schemas.microsoft.com/office/drawing/2014/main" id="{56F04D46-544A-4FEC-AA3F-AF78224908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2951006"/>
            <a:ext cx="4267200" cy="10604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14">
            <a:extLst>
              <a:ext uri="{FF2B5EF4-FFF2-40B4-BE49-F238E27FC236}">
                <a16:creationId xmlns:a16="http://schemas.microsoft.com/office/drawing/2014/main" id="{2709CC28-25E8-42DC-B901-B4104B9867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9748" y="4092891"/>
            <a:ext cx="6599405" cy="529541"/>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5">
            <a:extLst>
              <a:ext uri="{FF2B5EF4-FFF2-40B4-BE49-F238E27FC236}">
                <a16:creationId xmlns:a16="http://schemas.microsoft.com/office/drawing/2014/main" id="{C0FCF9FF-12BA-4FA5-B6D7-13B4AEC5159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3839" y="4676720"/>
            <a:ext cx="5503761" cy="208939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
            <a:extLst>
              <a:ext uri="{FF2B5EF4-FFF2-40B4-BE49-F238E27FC236}">
                <a16:creationId xmlns:a16="http://schemas.microsoft.com/office/drawing/2014/main" id="{80E4E0F5-BD70-47A0-B64A-FEF759E3562E}"/>
              </a:ext>
            </a:extLst>
          </p:cNvPr>
          <p:cNvSpPr>
            <a:spLocks noChangeArrowheads="1"/>
          </p:cNvSpPr>
          <p:nvPr/>
        </p:nvSpPr>
        <p:spPr bwMode="auto">
          <a:xfrm>
            <a:off x="1639748" y="156739"/>
            <a:ext cx="98296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CA" altLang="en-US" sz="1100" dirty="0">
                <a:latin typeface="Calibri" panose="020F0502020204030204" pitchFamily="34" charset="0"/>
                <a:ea typeface="DengXian" panose="02010600030101010101" pitchFamily="2" charset="-122"/>
                <a:cs typeface="Times New Roman" panose="02020603050405020304" pitchFamily="18" charset="0"/>
              </a:rPr>
              <a:t>Q1: (AP 2001)</a:t>
            </a:r>
            <a:endParaRPr lang="en-CA" altLang="en-US" dirty="0">
              <a:latin typeface="Arial" panose="020B0604020202020204" pitchFamily="34" charset="0"/>
            </a:endParaRPr>
          </a:p>
        </p:txBody>
      </p:sp>
      <p:sp>
        <p:nvSpPr>
          <p:cNvPr id="5" name="Rectangle 7">
            <a:extLst>
              <a:ext uri="{FF2B5EF4-FFF2-40B4-BE49-F238E27FC236}">
                <a16:creationId xmlns:a16="http://schemas.microsoft.com/office/drawing/2014/main" id="{FCD35508-7AFA-47CC-9ACD-017796C14A2F}"/>
              </a:ext>
            </a:extLst>
          </p:cNvPr>
          <p:cNvSpPr>
            <a:spLocks noChangeArrowheads="1"/>
          </p:cNvSpPr>
          <p:nvPr/>
        </p:nvSpPr>
        <p:spPr bwMode="auto">
          <a:xfrm>
            <a:off x="1524001" y="1216597"/>
            <a:ext cx="18473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br>
              <a:rPr lang="en-CA" altLang="en-US" sz="1100">
                <a:latin typeface="Calibri" panose="020F0502020204030204" pitchFamily="34" charset="0"/>
                <a:ea typeface="DengXian" panose="02010600030101010101" pitchFamily="2" charset="-122"/>
                <a:cs typeface="Times New Roman" panose="02020603050405020304" pitchFamily="18" charset="0"/>
              </a:rPr>
            </a:br>
            <a:endParaRPr lang="en-CA" altLang="en-US">
              <a:latin typeface="Arial" panose="020B0604020202020204" pitchFamily="34" charset="0"/>
            </a:endParaRPr>
          </a:p>
        </p:txBody>
      </p:sp>
      <p:sp>
        <p:nvSpPr>
          <p:cNvPr id="6" name="Rectangle 8">
            <a:extLst>
              <a:ext uri="{FF2B5EF4-FFF2-40B4-BE49-F238E27FC236}">
                <a16:creationId xmlns:a16="http://schemas.microsoft.com/office/drawing/2014/main" id="{4CD6F29D-4690-473D-949F-C26C76B94132}"/>
              </a:ext>
            </a:extLst>
          </p:cNvPr>
          <p:cNvSpPr>
            <a:spLocks noChangeArrowheads="1"/>
          </p:cNvSpPr>
          <p:nvPr/>
        </p:nvSpPr>
        <p:spPr bwMode="auto">
          <a:xfrm>
            <a:off x="1524001" y="2200847"/>
            <a:ext cx="18473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br>
              <a:rPr lang="en-CA" altLang="en-US" sz="1100">
                <a:latin typeface="Calibri" panose="020F0502020204030204" pitchFamily="34" charset="0"/>
                <a:ea typeface="DengXian" panose="02010600030101010101" pitchFamily="2" charset="-122"/>
                <a:cs typeface="Times New Roman" panose="02020603050405020304" pitchFamily="18" charset="0"/>
              </a:rPr>
            </a:br>
            <a:endParaRPr lang="en-CA" altLang="en-US">
              <a:latin typeface="Arial" panose="020B0604020202020204" pitchFamily="34" charset="0"/>
            </a:endParaRPr>
          </a:p>
        </p:txBody>
      </p:sp>
      <p:sp>
        <p:nvSpPr>
          <p:cNvPr id="7" name="Rectangle 9">
            <a:extLst>
              <a:ext uri="{FF2B5EF4-FFF2-40B4-BE49-F238E27FC236}">
                <a16:creationId xmlns:a16="http://schemas.microsoft.com/office/drawing/2014/main" id="{D5E4F8B7-B3D5-472E-AEFF-32697AB4BDB9}"/>
              </a:ext>
            </a:extLst>
          </p:cNvPr>
          <p:cNvSpPr>
            <a:spLocks noChangeArrowheads="1"/>
          </p:cNvSpPr>
          <p:nvPr/>
        </p:nvSpPr>
        <p:spPr bwMode="auto">
          <a:xfrm>
            <a:off x="1524001" y="3261297"/>
            <a:ext cx="18473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br>
              <a:rPr lang="en-CA" altLang="en-US" sz="1100">
                <a:latin typeface="Calibri" panose="020F0502020204030204" pitchFamily="34" charset="0"/>
                <a:ea typeface="DengXian" panose="02010600030101010101" pitchFamily="2" charset="-122"/>
                <a:cs typeface="Times New Roman" panose="02020603050405020304" pitchFamily="18" charset="0"/>
              </a:rPr>
            </a:br>
            <a:endParaRPr lang="en-CA" altLang="en-US">
              <a:latin typeface="Arial" panose="020B0604020202020204" pitchFamily="34" charset="0"/>
            </a:endParaRPr>
          </a:p>
        </p:txBody>
      </p:sp>
      <p:sp>
        <p:nvSpPr>
          <p:cNvPr id="8" name="Rectangle 10">
            <a:extLst>
              <a:ext uri="{FF2B5EF4-FFF2-40B4-BE49-F238E27FC236}">
                <a16:creationId xmlns:a16="http://schemas.microsoft.com/office/drawing/2014/main" id="{6622F962-B056-440C-81CB-A58546AD9C75}"/>
              </a:ext>
            </a:extLst>
          </p:cNvPr>
          <p:cNvSpPr>
            <a:spLocks noChangeArrowheads="1"/>
          </p:cNvSpPr>
          <p:nvPr/>
        </p:nvSpPr>
        <p:spPr bwMode="auto">
          <a:xfrm>
            <a:off x="1524001" y="3769297"/>
            <a:ext cx="18473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br>
              <a:rPr lang="en-CA" altLang="en-US" sz="1100">
                <a:latin typeface="Calibri" panose="020F0502020204030204" pitchFamily="34" charset="0"/>
                <a:ea typeface="DengXian" panose="02010600030101010101" pitchFamily="2" charset="-122"/>
                <a:cs typeface="Times New Roman" panose="02020603050405020304" pitchFamily="18" charset="0"/>
              </a:rPr>
            </a:br>
            <a:endParaRPr lang="en-CA" altLang="en-US">
              <a:latin typeface="Arial" panose="020B0604020202020204" pitchFamily="34" charset="0"/>
            </a:endParaRPr>
          </a:p>
        </p:txBody>
      </p:sp>
    </p:spTree>
    <p:custDataLst>
      <p:tags r:id="rId1"/>
    </p:custDataLst>
    <p:extLst>
      <p:ext uri="{BB962C8B-B14F-4D97-AF65-F5344CB8AC3E}">
        <p14:creationId xmlns:p14="http://schemas.microsoft.com/office/powerpoint/2010/main" val="11411057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0513DF-99E1-4EF5-A5F6-2588472029DF}"/>
              </a:ext>
            </a:extLst>
          </p:cNvPr>
          <p:cNvSpPr>
            <a:spLocks noGrp="1"/>
          </p:cNvSpPr>
          <p:nvPr>
            <p:ph sz="quarter" idx="1"/>
          </p:nvPr>
        </p:nvSpPr>
        <p:spPr>
          <a:xfrm>
            <a:off x="1686046" y="78130"/>
            <a:ext cx="8663650" cy="732099"/>
          </a:xfrm>
        </p:spPr>
        <p:txBody>
          <a:bodyPr/>
          <a:lstStyle/>
          <a:p>
            <a:pPr marL="0" indent="0">
              <a:lnSpc>
                <a:spcPct val="107000"/>
              </a:lnSpc>
              <a:buNone/>
            </a:pPr>
            <a:r>
              <a:rPr lang="en-CA" sz="1800" dirty="0">
                <a:latin typeface="Calibri" panose="020F0502020204030204" pitchFamily="34" charset="0"/>
                <a:ea typeface="DengXian" panose="02010600030101010101" pitchFamily="2" charset="-122"/>
                <a:cs typeface="Times New Roman" panose="02020603050405020304" pitchFamily="18" charset="0"/>
              </a:rPr>
              <a:t>a) What are the variables involved and write the equations of the LSRL for both groups, students that completed their PhD and students that did not complete their PhD.</a:t>
            </a:r>
          </a:p>
        </p:txBody>
      </p:sp>
      <p:sp>
        <p:nvSpPr>
          <p:cNvPr id="4" name="Content Placeholder 2">
            <a:extLst>
              <a:ext uri="{FF2B5EF4-FFF2-40B4-BE49-F238E27FC236}">
                <a16:creationId xmlns:a16="http://schemas.microsoft.com/office/drawing/2014/main" id="{A11C23F7-3859-4786-BA06-2D5A395A1A23}"/>
              </a:ext>
            </a:extLst>
          </p:cNvPr>
          <p:cNvSpPr txBox="1">
            <a:spLocks/>
          </p:cNvSpPr>
          <p:nvPr/>
        </p:nvSpPr>
        <p:spPr>
          <a:xfrm>
            <a:off x="1709195" y="3428039"/>
            <a:ext cx="8663650" cy="388716"/>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nSpc>
                <a:spcPct val="107000"/>
              </a:lnSpc>
              <a:buNone/>
            </a:pPr>
            <a:r>
              <a:rPr lang="en-CA" sz="1800" dirty="0">
                <a:latin typeface="Calibri" panose="020F0502020204030204" pitchFamily="34" charset="0"/>
                <a:ea typeface="DengXian" panose="02010600030101010101" pitchFamily="2" charset="-122"/>
                <a:cs typeface="Times New Roman" panose="02020603050405020304" pitchFamily="18" charset="0"/>
              </a:rPr>
              <a:t>Variables: GPA (Grade point average) and Mean Number of Credit hours per semester </a:t>
            </a:r>
          </a:p>
        </p:txBody>
      </p:sp>
      <p:pic>
        <p:nvPicPr>
          <p:cNvPr id="5" name="Picture 15">
            <a:extLst>
              <a:ext uri="{FF2B5EF4-FFF2-40B4-BE49-F238E27FC236}">
                <a16:creationId xmlns:a16="http://schemas.microsoft.com/office/drawing/2014/main" id="{F0F8F4D6-6479-48E9-894D-03565C5D56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9196" y="1210439"/>
            <a:ext cx="5503761" cy="208939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C1BC5A7F-B492-4870-B807-549B47DF6BD0}"/>
              </a:ext>
            </a:extLst>
          </p:cNvPr>
          <p:cNvSpPr txBox="1">
            <a:spLocks/>
          </p:cNvSpPr>
          <p:nvPr/>
        </p:nvSpPr>
        <p:spPr>
          <a:xfrm>
            <a:off x="1686046" y="3891990"/>
            <a:ext cx="8663650" cy="388716"/>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nSpc>
                <a:spcPct val="107000"/>
              </a:lnSpc>
              <a:buNone/>
            </a:pPr>
            <a:r>
              <a:rPr lang="en-CA" sz="1800" dirty="0">
                <a:latin typeface="Calibri" panose="020F0502020204030204" pitchFamily="34" charset="0"/>
                <a:ea typeface="DengXian" panose="02010600030101010101" pitchFamily="2" charset="-122"/>
                <a:cs typeface="Times New Roman" panose="02020603050405020304" pitchFamily="18" charset="0"/>
              </a:rPr>
              <a:t>Predicted Mean Credit hours = -2.7555 (GPA) + 23.514    [Students completing PhD]</a:t>
            </a:r>
          </a:p>
        </p:txBody>
      </p:sp>
      <p:sp>
        <p:nvSpPr>
          <p:cNvPr id="8" name="Content Placeholder 2">
            <a:extLst>
              <a:ext uri="{FF2B5EF4-FFF2-40B4-BE49-F238E27FC236}">
                <a16:creationId xmlns:a16="http://schemas.microsoft.com/office/drawing/2014/main" id="{94646139-336F-4A51-8DBB-C76E2033E9DB}"/>
              </a:ext>
            </a:extLst>
          </p:cNvPr>
          <p:cNvSpPr txBox="1">
            <a:spLocks/>
          </p:cNvSpPr>
          <p:nvPr/>
        </p:nvSpPr>
        <p:spPr>
          <a:xfrm>
            <a:off x="1686046" y="5282308"/>
            <a:ext cx="8663650" cy="388716"/>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nSpc>
                <a:spcPct val="107000"/>
              </a:lnSpc>
              <a:buNone/>
            </a:pPr>
            <a:r>
              <a:rPr lang="en-CA" sz="1800" dirty="0">
                <a:latin typeface="Calibri" panose="020F0502020204030204" pitchFamily="34" charset="0"/>
                <a:ea typeface="DengXian" panose="02010600030101010101" pitchFamily="2" charset="-122"/>
                <a:cs typeface="Times New Roman" panose="02020603050405020304" pitchFamily="18" charset="0"/>
              </a:rPr>
              <a:t>Predicted Mean Credit hours = -3.485 (GPA) + 24.200    [Students NOT completing PhD]</a:t>
            </a:r>
          </a:p>
        </p:txBody>
      </p:sp>
      <p:sp>
        <p:nvSpPr>
          <p:cNvPr id="10" name="TextBox 9">
            <a:extLst>
              <a:ext uri="{FF2B5EF4-FFF2-40B4-BE49-F238E27FC236}">
                <a16:creationId xmlns:a16="http://schemas.microsoft.com/office/drawing/2014/main" id="{7D0DD53C-ADFD-438E-9C78-36FE62F68D01}"/>
              </a:ext>
            </a:extLst>
          </p:cNvPr>
          <p:cNvSpPr txBox="1"/>
          <p:nvPr/>
        </p:nvSpPr>
        <p:spPr>
          <a:xfrm>
            <a:off x="1622386" y="697687"/>
            <a:ext cx="6591781" cy="375552"/>
          </a:xfrm>
          <a:prstGeom prst="rect">
            <a:avLst/>
          </a:prstGeom>
          <a:noFill/>
        </p:spPr>
        <p:txBody>
          <a:bodyPr wrap="square">
            <a:spAutoFit/>
          </a:bodyPr>
          <a:lstStyle/>
          <a:p>
            <a:pPr>
              <a:lnSpc>
                <a:spcPct val="107000"/>
              </a:lnSpc>
              <a:spcAft>
                <a:spcPts val="800"/>
              </a:spcAft>
            </a:pPr>
            <a:r>
              <a:rPr lang="en-CA" dirty="0">
                <a:latin typeface="Calibri" panose="020F0502020204030204" pitchFamily="34" charset="0"/>
                <a:ea typeface="DengXian" panose="02010600030101010101" pitchFamily="2" charset="-122"/>
                <a:cs typeface="Times New Roman" panose="02020603050405020304" pitchFamily="18" charset="0"/>
              </a:rPr>
              <a:t>b) Indicate and interpret the slopes of both these lines:</a:t>
            </a:r>
          </a:p>
        </p:txBody>
      </p:sp>
      <p:sp>
        <p:nvSpPr>
          <p:cNvPr id="11" name="Content Placeholder 2">
            <a:extLst>
              <a:ext uri="{FF2B5EF4-FFF2-40B4-BE49-F238E27FC236}">
                <a16:creationId xmlns:a16="http://schemas.microsoft.com/office/drawing/2014/main" id="{A30D3ED3-6AC8-4609-BBDB-9643996A243E}"/>
              </a:ext>
            </a:extLst>
          </p:cNvPr>
          <p:cNvSpPr txBox="1">
            <a:spLocks/>
          </p:cNvSpPr>
          <p:nvPr/>
        </p:nvSpPr>
        <p:spPr>
          <a:xfrm>
            <a:off x="1709196" y="4301431"/>
            <a:ext cx="8113853" cy="837728"/>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nSpc>
                <a:spcPct val="107000"/>
              </a:lnSpc>
              <a:buNone/>
            </a:pPr>
            <a:r>
              <a:rPr lang="en-CA" sz="1800" dirty="0">
                <a:solidFill>
                  <a:srgbClr val="FF0000"/>
                </a:solidFill>
                <a:latin typeface="Calibri" panose="020F0502020204030204" pitchFamily="34" charset="0"/>
                <a:ea typeface="DengXian" panose="02010600030101010101" pitchFamily="2" charset="-122"/>
                <a:cs typeface="Times New Roman" panose="02020603050405020304" pitchFamily="18" charset="0"/>
              </a:rPr>
              <a:t>For every increase in GPA by 1 point, the number of mean credit hours per semester decreases by 2.7555 hours</a:t>
            </a:r>
          </a:p>
        </p:txBody>
      </p:sp>
      <p:sp>
        <p:nvSpPr>
          <p:cNvPr id="12" name="Content Placeholder 2">
            <a:extLst>
              <a:ext uri="{FF2B5EF4-FFF2-40B4-BE49-F238E27FC236}">
                <a16:creationId xmlns:a16="http://schemas.microsoft.com/office/drawing/2014/main" id="{4B733C9A-D964-46C3-AE37-D20EA7367FDC}"/>
              </a:ext>
            </a:extLst>
          </p:cNvPr>
          <p:cNvSpPr txBox="1">
            <a:spLocks/>
          </p:cNvSpPr>
          <p:nvPr/>
        </p:nvSpPr>
        <p:spPr>
          <a:xfrm>
            <a:off x="1709196" y="5741449"/>
            <a:ext cx="8113853" cy="837728"/>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nSpc>
                <a:spcPct val="107000"/>
              </a:lnSpc>
              <a:buNone/>
            </a:pPr>
            <a:r>
              <a:rPr lang="en-CA" sz="1800" dirty="0">
                <a:solidFill>
                  <a:srgbClr val="FF0000"/>
                </a:solidFill>
                <a:latin typeface="Calibri" panose="020F0502020204030204" pitchFamily="34" charset="0"/>
                <a:ea typeface="DengXian" panose="02010600030101010101" pitchFamily="2" charset="-122"/>
                <a:cs typeface="Times New Roman" panose="02020603050405020304" pitchFamily="18" charset="0"/>
              </a:rPr>
              <a:t>For every increase in GPA by 1 point, the number of mean credit hours per semester decreases by 3.485 hours</a:t>
            </a:r>
          </a:p>
        </p:txBody>
      </p:sp>
    </p:spTree>
    <p:custDataLst>
      <p:tags r:id="rId1"/>
    </p:custDataLst>
    <p:extLst>
      <p:ext uri="{BB962C8B-B14F-4D97-AF65-F5344CB8AC3E}">
        <p14:creationId xmlns:p14="http://schemas.microsoft.com/office/powerpoint/2010/main" val="184272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41E067-CB4D-4413-8695-A174877C16B4}"/>
              </a:ext>
            </a:extLst>
          </p:cNvPr>
          <p:cNvSpPr txBox="1"/>
          <p:nvPr/>
        </p:nvSpPr>
        <p:spPr>
          <a:xfrm>
            <a:off x="1709195" y="163369"/>
            <a:ext cx="8617352" cy="646331"/>
          </a:xfrm>
          <a:prstGeom prst="rect">
            <a:avLst/>
          </a:prstGeom>
          <a:noFill/>
        </p:spPr>
        <p:txBody>
          <a:bodyPr wrap="square">
            <a:spAutoFit/>
          </a:bodyPr>
          <a:lstStyle/>
          <a:p>
            <a:r>
              <a:rPr lang="en-CA" dirty="0">
                <a:latin typeface="Calibri" panose="020F0502020204030204" pitchFamily="34" charset="0"/>
                <a:ea typeface="DengXian" panose="02010600030101010101" pitchFamily="2" charset="-122"/>
                <a:cs typeface="Times New Roman" panose="02020603050405020304" pitchFamily="18" charset="0"/>
              </a:rPr>
              <a:t>c) Use an appropriate display to compare the GPA’s for the two groups.  Write a few sentences commenting on your display</a:t>
            </a:r>
            <a:endParaRPr lang="en-CA" dirty="0"/>
          </a:p>
        </p:txBody>
      </p:sp>
      <p:sp>
        <p:nvSpPr>
          <p:cNvPr id="6" name="Content Placeholder 2">
            <a:extLst>
              <a:ext uri="{FF2B5EF4-FFF2-40B4-BE49-F238E27FC236}">
                <a16:creationId xmlns:a16="http://schemas.microsoft.com/office/drawing/2014/main" id="{DE424E23-E1AA-4117-B905-A4F5E8EAE478}"/>
              </a:ext>
            </a:extLst>
          </p:cNvPr>
          <p:cNvSpPr txBox="1">
            <a:spLocks/>
          </p:cNvSpPr>
          <p:nvPr/>
        </p:nvSpPr>
        <p:spPr>
          <a:xfrm>
            <a:off x="1764175" y="951057"/>
            <a:ext cx="8663650" cy="388716"/>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nSpc>
                <a:spcPct val="107000"/>
              </a:lnSpc>
              <a:buNone/>
            </a:pPr>
            <a:r>
              <a:rPr lang="en-CA" sz="1800" dirty="0">
                <a:latin typeface="Calibri" panose="020F0502020204030204" pitchFamily="34" charset="0"/>
                <a:ea typeface="DengXian" panose="02010600030101010101" pitchFamily="2" charset="-122"/>
                <a:cs typeface="Times New Roman" panose="02020603050405020304" pitchFamily="18" charset="0"/>
              </a:rPr>
              <a:t>Displays that are suitable for comparing the GPAs for the two groups can be a BOXPLOT</a:t>
            </a:r>
          </a:p>
        </p:txBody>
      </p:sp>
      <p:sp>
        <p:nvSpPr>
          <p:cNvPr id="7" name="Content Placeholder 2">
            <a:extLst>
              <a:ext uri="{FF2B5EF4-FFF2-40B4-BE49-F238E27FC236}">
                <a16:creationId xmlns:a16="http://schemas.microsoft.com/office/drawing/2014/main" id="{768225EB-E4EE-4F05-912E-D47DCDA07A17}"/>
              </a:ext>
            </a:extLst>
          </p:cNvPr>
          <p:cNvSpPr txBox="1">
            <a:spLocks/>
          </p:cNvSpPr>
          <p:nvPr/>
        </p:nvSpPr>
        <p:spPr>
          <a:xfrm>
            <a:off x="1764175" y="1356707"/>
            <a:ext cx="8663650" cy="388716"/>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nSpc>
                <a:spcPct val="107000"/>
              </a:lnSpc>
              <a:buNone/>
            </a:pPr>
            <a:r>
              <a:rPr lang="en-CA" sz="1800" dirty="0">
                <a:latin typeface="Calibri" panose="020F0502020204030204" pitchFamily="34" charset="0"/>
                <a:ea typeface="DengXian" panose="02010600030101010101" pitchFamily="2" charset="-122"/>
                <a:cs typeface="Times New Roman" panose="02020603050405020304" pitchFamily="18" charset="0"/>
              </a:rPr>
              <a:t>Type the GPAs for the two groups into L1 an L2 and then display your boxplots:</a:t>
            </a:r>
          </a:p>
        </p:txBody>
      </p:sp>
      <p:pic>
        <p:nvPicPr>
          <p:cNvPr id="9" name="Picture 8">
            <a:extLst>
              <a:ext uri="{FF2B5EF4-FFF2-40B4-BE49-F238E27FC236}">
                <a16:creationId xmlns:a16="http://schemas.microsoft.com/office/drawing/2014/main" id="{41EA9D80-638A-429E-A2F2-0359924B6D6C}"/>
              </a:ext>
            </a:extLst>
          </p:cNvPr>
          <p:cNvPicPr>
            <a:picLocks noChangeAspect="1"/>
          </p:cNvPicPr>
          <p:nvPr/>
        </p:nvPicPr>
        <p:blipFill>
          <a:blip r:embed="rId4"/>
          <a:stretch>
            <a:fillRect/>
          </a:stretch>
        </p:blipFill>
        <p:spPr>
          <a:xfrm>
            <a:off x="1884202" y="1847850"/>
            <a:ext cx="2981351" cy="1265740"/>
          </a:xfrm>
          <a:prstGeom prst="rect">
            <a:avLst/>
          </a:prstGeom>
        </p:spPr>
      </p:pic>
      <p:sp>
        <p:nvSpPr>
          <p:cNvPr id="10" name="Content Placeholder 2">
            <a:extLst>
              <a:ext uri="{FF2B5EF4-FFF2-40B4-BE49-F238E27FC236}">
                <a16:creationId xmlns:a16="http://schemas.microsoft.com/office/drawing/2014/main" id="{D533BF1B-AAF0-4410-8B78-27EA6347EED6}"/>
              </a:ext>
            </a:extLst>
          </p:cNvPr>
          <p:cNvSpPr txBox="1">
            <a:spLocks/>
          </p:cNvSpPr>
          <p:nvPr/>
        </p:nvSpPr>
        <p:spPr>
          <a:xfrm>
            <a:off x="1709195" y="3234642"/>
            <a:ext cx="8663650" cy="103063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nSpc>
                <a:spcPct val="107000"/>
              </a:lnSpc>
              <a:buNone/>
            </a:pPr>
            <a:r>
              <a:rPr lang="en-CA" sz="1800" dirty="0">
                <a:latin typeface="Calibri" panose="020F0502020204030204" pitchFamily="34" charset="0"/>
                <a:ea typeface="DengXian" panose="02010600030101010101" pitchFamily="2" charset="-122"/>
                <a:cs typeface="Times New Roman" panose="02020603050405020304" pitchFamily="18" charset="0"/>
              </a:rPr>
              <a:t>The top box plot is for students that completed their </a:t>
            </a:r>
            <a:r>
              <a:rPr lang="en-CA" sz="1800" dirty="0" err="1">
                <a:latin typeface="Calibri" panose="020F0502020204030204" pitchFamily="34" charset="0"/>
                <a:ea typeface="DengXian" panose="02010600030101010101" pitchFamily="2" charset="-122"/>
                <a:cs typeface="Times New Roman" panose="02020603050405020304" pitchFamily="18" charset="0"/>
              </a:rPr>
              <a:t>phD</a:t>
            </a:r>
            <a:r>
              <a:rPr lang="en-CA" sz="1800" dirty="0">
                <a:latin typeface="Calibri" panose="020F0502020204030204" pitchFamily="34" charset="0"/>
                <a:ea typeface="DengXian" panose="02010600030101010101" pitchFamily="2" charset="-122"/>
                <a:cs typeface="Times New Roman" panose="02020603050405020304" pitchFamily="18" charset="0"/>
              </a:rPr>
              <a:t>.  The 5 number summary are as follow: 2.9, 3.45, 3.6, 3.9, 4.     The bottom box plot is for students that did NOT complete their </a:t>
            </a:r>
            <a:r>
              <a:rPr lang="en-CA" sz="1800" dirty="0" err="1">
                <a:latin typeface="Calibri" panose="020F0502020204030204" pitchFamily="34" charset="0"/>
                <a:ea typeface="DengXian" panose="02010600030101010101" pitchFamily="2" charset="-122"/>
                <a:cs typeface="Times New Roman" panose="02020603050405020304" pitchFamily="18" charset="0"/>
              </a:rPr>
              <a:t>phD</a:t>
            </a:r>
            <a:r>
              <a:rPr lang="en-CA" sz="1800" dirty="0">
                <a:latin typeface="Calibri" panose="020F0502020204030204" pitchFamily="34" charset="0"/>
                <a:ea typeface="DengXian" panose="02010600030101010101" pitchFamily="2" charset="-122"/>
                <a:cs typeface="Times New Roman" panose="02020603050405020304" pitchFamily="18" charset="0"/>
              </a:rPr>
              <a:t> and the 5 number summary are: 2.9, 3.1 3.5, 3.6, 3.9.   </a:t>
            </a:r>
          </a:p>
          <a:p>
            <a:pPr marL="0" indent="0">
              <a:lnSpc>
                <a:spcPct val="107000"/>
              </a:lnSpc>
              <a:buNone/>
            </a:pPr>
            <a:endParaRPr lang="en-CA" sz="1800" dirty="0">
              <a:latin typeface="Calibri" panose="020F0502020204030204" pitchFamily="34" charset="0"/>
              <a:ea typeface="DengXian" panose="02010600030101010101" pitchFamily="2" charset="-122"/>
              <a:cs typeface="Times New Roman" panose="02020603050405020304" pitchFamily="18" charset="0"/>
            </a:endParaRPr>
          </a:p>
        </p:txBody>
      </p:sp>
      <p:sp>
        <p:nvSpPr>
          <p:cNvPr id="11" name="Content Placeholder 2">
            <a:extLst>
              <a:ext uri="{FF2B5EF4-FFF2-40B4-BE49-F238E27FC236}">
                <a16:creationId xmlns:a16="http://schemas.microsoft.com/office/drawing/2014/main" id="{7AB6C36D-68A4-40EF-B0B7-C5785A823145}"/>
              </a:ext>
            </a:extLst>
          </p:cNvPr>
          <p:cNvSpPr txBox="1">
            <a:spLocks/>
          </p:cNvSpPr>
          <p:nvPr/>
        </p:nvSpPr>
        <p:spPr>
          <a:xfrm>
            <a:off x="1662897" y="4265273"/>
            <a:ext cx="8663650" cy="7431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nSpc>
                <a:spcPct val="107000"/>
              </a:lnSpc>
              <a:buNone/>
            </a:pPr>
            <a:r>
              <a:rPr lang="en-CA" sz="1800" dirty="0">
                <a:latin typeface="Calibri" panose="020F0502020204030204" pitchFamily="34" charset="0"/>
                <a:ea typeface="DengXian" panose="02010600030101010101" pitchFamily="2" charset="-122"/>
                <a:cs typeface="Times New Roman" panose="02020603050405020304" pitchFamily="18" charset="0"/>
              </a:rPr>
              <a:t>The distribution of GPA for students that completed their PhD is skewed to the right.  They also have a noticeable higher Q1, Median, Q3.</a:t>
            </a:r>
          </a:p>
          <a:p>
            <a:pPr marL="0" indent="0">
              <a:lnSpc>
                <a:spcPct val="107000"/>
              </a:lnSpc>
              <a:buNone/>
            </a:pPr>
            <a:endParaRPr lang="en-CA" sz="1800" dirty="0">
              <a:latin typeface="Calibri" panose="020F0502020204030204" pitchFamily="34" charset="0"/>
              <a:ea typeface="DengXian" panose="02010600030101010101" pitchFamily="2" charset="-122"/>
              <a:cs typeface="Times New Roman" panose="02020603050405020304" pitchFamily="18" charset="0"/>
            </a:endParaRPr>
          </a:p>
        </p:txBody>
      </p:sp>
      <p:sp>
        <p:nvSpPr>
          <p:cNvPr id="12" name="Content Placeholder 2">
            <a:extLst>
              <a:ext uri="{FF2B5EF4-FFF2-40B4-BE49-F238E27FC236}">
                <a16:creationId xmlns:a16="http://schemas.microsoft.com/office/drawing/2014/main" id="{70E59939-CE50-4D60-8990-B06A5AD50310}"/>
              </a:ext>
            </a:extLst>
          </p:cNvPr>
          <p:cNvSpPr txBox="1">
            <a:spLocks/>
          </p:cNvSpPr>
          <p:nvPr/>
        </p:nvSpPr>
        <p:spPr>
          <a:xfrm>
            <a:off x="1616599" y="5008460"/>
            <a:ext cx="8663650" cy="7431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nSpc>
                <a:spcPct val="107000"/>
              </a:lnSpc>
              <a:buNone/>
            </a:pPr>
            <a:r>
              <a:rPr lang="en-CA" sz="1800" dirty="0">
                <a:latin typeface="Calibri" panose="020F0502020204030204" pitchFamily="34" charset="0"/>
                <a:ea typeface="DengXian" panose="02010600030101010101" pitchFamily="2" charset="-122"/>
                <a:cs typeface="Times New Roman" panose="02020603050405020304" pitchFamily="18" charset="0"/>
              </a:rPr>
              <a:t>The distribution of GPA for students that completed their PhD is symmetrical.  The Q1, Median, and Q3 are lower.  </a:t>
            </a:r>
          </a:p>
          <a:p>
            <a:pPr marL="0" indent="0">
              <a:lnSpc>
                <a:spcPct val="107000"/>
              </a:lnSpc>
              <a:buNone/>
            </a:pPr>
            <a:endParaRPr lang="en-CA" sz="1800" dirty="0">
              <a:latin typeface="Calibri" panose="020F0502020204030204" pitchFamily="34" charset="0"/>
              <a:ea typeface="DengXian" panose="02010600030101010101" pitchFamily="2" charset="-122"/>
              <a:cs typeface="Times New Roman" panose="02020603050405020304" pitchFamily="18" charset="0"/>
            </a:endParaRPr>
          </a:p>
        </p:txBody>
      </p:sp>
      <p:sp>
        <p:nvSpPr>
          <p:cNvPr id="13" name="Content Placeholder 2">
            <a:extLst>
              <a:ext uri="{FF2B5EF4-FFF2-40B4-BE49-F238E27FC236}">
                <a16:creationId xmlns:a16="http://schemas.microsoft.com/office/drawing/2014/main" id="{06993397-9DBC-4301-B8D5-22B4F1C12FA0}"/>
              </a:ext>
            </a:extLst>
          </p:cNvPr>
          <p:cNvSpPr txBox="1">
            <a:spLocks/>
          </p:cNvSpPr>
          <p:nvPr/>
        </p:nvSpPr>
        <p:spPr>
          <a:xfrm>
            <a:off x="1639748" y="5623848"/>
            <a:ext cx="8663650" cy="74318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nSpc>
                <a:spcPct val="107000"/>
              </a:lnSpc>
              <a:buNone/>
            </a:pPr>
            <a:r>
              <a:rPr lang="en-CA" sz="1800" dirty="0">
                <a:latin typeface="Calibri" panose="020F0502020204030204" pitchFamily="34" charset="0"/>
                <a:ea typeface="DengXian" panose="02010600030101010101" pitchFamily="2" charset="-122"/>
                <a:cs typeface="Times New Roman" panose="02020603050405020304" pitchFamily="18" charset="0"/>
              </a:rPr>
              <a:t>The max and min for both groups are somewhat similar.</a:t>
            </a:r>
          </a:p>
          <a:p>
            <a:pPr marL="0" indent="0">
              <a:lnSpc>
                <a:spcPct val="107000"/>
              </a:lnSpc>
              <a:buNone/>
            </a:pPr>
            <a:endParaRPr lang="en-CA" sz="1800" dirty="0">
              <a:latin typeface="Calibri" panose="020F0502020204030204" pitchFamily="34" charset="0"/>
              <a:ea typeface="DengXian" panose="02010600030101010101" pitchFamily="2"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402047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12"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36A99E-4E3E-44FC-A3A4-07400ECEF3DF}"/>
              </a:ext>
            </a:extLst>
          </p:cNvPr>
          <p:cNvSpPr>
            <a:spLocks noGrp="1"/>
          </p:cNvSpPr>
          <p:nvPr>
            <p:ph sz="quarter" idx="1"/>
          </p:nvPr>
        </p:nvSpPr>
        <p:spPr>
          <a:xfrm>
            <a:off x="1668683" y="78129"/>
            <a:ext cx="8709950" cy="911506"/>
          </a:xfrm>
        </p:spPr>
        <p:txBody>
          <a:bodyPr>
            <a:normAutofit lnSpcReduction="10000"/>
          </a:bodyPr>
          <a:lstStyle/>
          <a:p>
            <a:pPr marL="0" indent="0">
              <a:buNone/>
            </a:pPr>
            <a:r>
              <a:rPr lang="en-CA" sz="1800" dirty="0">
                <a:latin typeface="Calibri" panose="020F0502020204030204" pitchFamily="34" charset="0"/>
                <a:ea typeface="DengXian" panose="02010600030101010101" pitchFamily="2" charset="-122"/>
                <a:cs typeface="Times New Roman" panose="02020603050405020304" pitchFamily="18" charset="0"/>
              </a:rPr>
              <a:t>d) For students who successfully completed the Ph.D. program, is there a significant relationship between GPA and mean number of credit hours per semester?   Give a statistical justification to support your response</a:t>
            </a:r>
          </a:p>
          <a:p>
            <a:endParaRPr lang="en-CA" dirty="0"/>
          </a:p>
        </p:txBody>
      </p:sp>
      <p:sp>
        <p:nvSpPr>
          <p:cNvPr id="4" name="Content Placeholder 2">
            <a:extLst>
              <a:ext uri="{FF2B5EF4-FFF2-40B4-BE49-F238E27FC236}">
                <a16:creationId xmlns:a16="http://schemas.microsoft.com/office/drawing/2014/main" id="{3FE7D387-30F0-4609-A6AC-811F9C8D9483}"/>
              </a:ext>
            </a:extLst>
          </p:cNvPr>
          <p:cNvSpPr txBox="1">
            <a:spLocks/>
          </p:cNvSpPr>
          <p:nvPr/>
        </p:nvSpPr>
        <p:spPr>
          <a:xfrm>
            <a:off x="1668683" y="989636"/>
            <a:ext cx="8663650" cy="843019"/>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nSpc>
                <a:spcPct val="107000"/>
              </a:lnSpc>
              <a:buNone/>
            </a:pPr>
            <a:r>
              <a:rPr lang="en-CA" sz="1800" dirty="0">
                <a:latin typeface="Calibri" panose="020F0502020204030204" pitchFamily="34" charset="0"/>
                <a:ea typeface="DengXian" panose="02010600030101010101" pitchFamily="2" charset="-122"/>
                <a:cs typeface="Times New Roman" panose="02020603050405020304" pitchFamily="18" charset="0"/>
              </a:rPr>
              <a:t>Q: How do you show whether if there is a relationship between GPA and Mean number of credit scores?</a:t>
            </a:r>
          </a:p>
        </p:txBody>
      </p:sp>
      <p:sp>
        <p:nvSpPr>
          <p:cNvPr id="5" name="Content Placeholder 2">
            <a:extLst>
              <a:ext uri="{FF2B5EF4-FFF2-40B4-BE49-F238E27FC236}">
                <a16:creationId xmlns:a16="http://schemas.microsoft.com/office/drawing/2014/main" id="{954169C9-3708-4DF8-8BA9-1EFA998F5188}"/>
              </a:ext>
            </a:extLst>
          </p:cNvPr>
          <p:cNvSpPr txBox="1">
            <a:spLocks/>
          </p:cNvSpPr>
          <p:nvPr/>
        </p:nvSpPr>
        <p:spPr>
          <a:xfrm>
            <a:off x="1668683" y="1662896"/>
            <a:ext cx="8663650" cy="843019"/>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nSpc>
                <a:spcPct val="107000"/>
              </a:lnSpc>
              <a:buNone/>
            </a:pPr>
            <a:r>
              <a:rPr lang="en-CA" sz="1800" dirty="0">
                <a:latin typeface="Calibri" panose="020F0502020204030204" pitchFamily="34" charset="0"/>
                <a:ea typeface="DengXian" panose="02010600030101010101" pitchFamily="2" charset="-122"/>
                <a:cs typeface="Times New Roman" panose="02020603050405020304" pitchFamily="18" charset="0"/>
              </a:rPr>
              <a:t>Answer: 1. R2 value.  2. Perform a test on whether if the slope of the LSRL is zero (no relationship) or NOT zero (A relationship exist)</a:t>
            </a:r>
          </a:p>
        </p:txBody>
      </p:sp>
      <p:pic>
        <p:nvPicPr>
          <p:cNvPr id="9" name="Picture 8">
            <a:extLst>
              <a:ext uri="{FF2B5EF4-FFF2-40B4-BE49-F238E27FC236}">
                <a16:creationId xmlns:a16="http://schemas.microsoft.com/office/drawing/2014/main" id="{9065BCBC-A199-4EA1-8712-1A0DDEE8C7E7}"/>
              </a:ext>
            </a:extLst>
          </p:cNvPr>
          <p:cNvPicPr>
            <a:picLocks noChangeAspect="1"/>
          </p:cNvPicPr>
          <p:nvPr/>
        </p:nvPicPr>
        <p:blipFill>
          <a:blip r:embed="rId4"/>
          <a:stretch>
            <a:fillRect/>
          </a:stretch>
        </p:blipFill>
        <p:spPr>
          <a:xfrm>
            <a:off x="1668684" y="2375946"/>
            <a:ext cx="6360771" cy="1133877"/>
          </a:xfrm>
          <a:prstGeom prst="rect">
            <a:avLst/>
          </a:prstGeom>
        </p:spPr>
      </p:pic>
      <p:sp>
        <p:nvSpPr>
          <p:cNvPr id="10" name="Content Placeholder 2">
            <a:extLst>
              <a:ext uri="{FF2B5EF4-FFF2-40B4-BE49-F238E27FC236}">
                <a16:creationId xmlns:a16="http://schemas.microsoft.com/office/drawing/2014/main" id="{F68AD530-2843-464B-AB88-40BDC34B3807}"/>
              </a:ext>
            </a:extLst>
          </p:cNvPr>
          <p:cNvSpPr txBox="1">
            <a:spLocks/>
          </p:cNvSpPr>
          <p:nvPr/>
        </p:nvSpPr>
        <p:spPr>
          <a:xfrm>
            <a:off x="1714983" y="3551499"/>
            <a:ext cx="8194876" cy="843019"/>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nSpc>
                <a:spcPct val="107000"/>
              </a:lnSpc>
              <a:buNone/>
            </a:pPr>
            <a:r>
              <a:rPr lang="en-CA" sz="1800" dirty="0">
                <a:latin typeface="Calibri" panose="020F0502020204030204" pitchFamily="34" charset="0"/>
                <a:ea typeface="DengXian" panose="02010600030101010101" pitchFamily="2" charset="-122"/>
                <a:cs typeface="Times New Roman" panose="02020603050405020304" pitchFamily="18" charset="0"/>
              </a:rPr>
              <a:t>Ho: Slope of the LSRL is zero (No relationship between the two variables)</a:t>
            </a:r>
          </a:p>
          <a:p>
            <a:pPr marL="0" indent="0">
              <a:lnSpc>
                <a:spcPct val="107000"/>
              </a:lnSpc>
              <a:buNone/>
            </a:pPr>
            <a:r>
              <a:rPr lang="en-CA" sz="1800" dirty="0">
                <a:latin typeface="Calibri" panose="020F0502020204030204" pitchFamily="34" charset="0"/>
                <a:ea typeface="DengXian" panose="02010600030101010101" pitchFamily="2" charset="-122"/>
                <a:cs typeface="Times New Roman" panose="02020603050405020304" pitchFamily="18" charset="0"/>
              </a:rPr>
              <a:t>Ha: Slope of the LSRL is NOT zero (Relationship Exists between the two variables)</a:t>
            </a:r>
          </a:p>
        </p:txBody>
      </p:sp>
      <p:sp>
        <p:nvSpPr>
          <p:cNvPr id="11" name="Content Placeholder 2">
            <a:extLst>
              <a:ext uri="{FF2B5EF4-FFF2-40B4-BE49-F238E27FC236}">
                <a16:creationId xmlns:a16="http://schemas.microsoft.com/office/drawing/2014/main" id="{A30FD4A5-4794-42BB-8E9E-860EC6E9219E}"/>
              </a:ext>
            </a:extLst>
          </p:cNvPr>
          <p:cNvSpPr txBox="1">
            <a:spLocks/>
          </p:cNvSpPr>
          <p:nvPr/>
        </p:nvSpPr>
        <p:spPr>
          <a:xfrm>
            <a:off x="1714984" y="4352087"/>
            <a:ext cx="3536065" cy="843019"/>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nSpc>
                <a:spcPct val="107000"/>
              </a:lnSpc>
              <a:buNone/>
            </a:pPr>
            <a:r>
              <a:rPr lang="en-CA" sz="1800" dirty="0">
                <a:latin typeface="Calibri" panose="020F0502020204030204" pitchFamily="34" charset="0"/>
                <a:ea typeface="DengXian" panose="02010600030101010101" pitchFamily="2" charset="-122"/>
                <a:cs typeface="Times New Roman" panose="02020603050405020304" pitchFamily="18" charset="0"/>
              </a:rPr>
              <a:t>Find the test statistics for the slope</a:t>
            </a:r>
          </a:p>
        </p:txBody>
      </p:sp>
      <p:graphicFrame>
        <p:nvGraphicFramePr>
          <p:cNvPr id="12" name="Object 11">
            <a:extLst>
              <a:ext uri="{FF2B5EF4-FFF2-40B4-BE49-F238E27FC236}">
                <a16:creationId xmlns:a16="http://schemas.microsoft.com/office/drawing/2014/main" id="{3D34AE98-B9D1-4262-B844-E1D0AAAECD7F}"/>
              </a:ext>
            </a:extLst>
          </p:cNvPr>
          <p:cNvGraphicFramePr>
            <a:graphicFrameLocks noChangeAspect="1"/>
          </p:cNvGraphicFramePr>
          <p:nvPr>
            <p:extLst>
              <p:ext uri="{D42A27DB-BD31-4B8C-83A1-F6EECF244321}">
                <p14:modId xmlns:p14="http://schemas.microsoft.com/office/powerpoint/2010/main" val="627142465"/>
              </p:ext>
            </p:extLst>
          </p:nvPr>
        </p:nvGraphicFramePr>
        <p:xfrm>
          <a:off x="1777920" y="4735007"/>
          <a:ext cx="1149224" cy="501774"/>
        </p:xfrm>
        <a:graphic>
          <a:graphicData uri="http://schemas.openxmlformats.org/presentationml/2006/ole">
            <mc:AlternateContent xmlns:mc="http://schemas.openxmlformats.org/markup-compatibility/2006">
              <mc:Choice xmlns:v="urn:schemas-microsoft-com:vml" Requires="v">
                <p:oleObj name="Equation" r:id="rId5" imgW="901440" imgH="393480" progId="Equation.DSMT4">
                  <p:embed/>
                </p:oleObj>
              </mc:Choice>
              <mc:Fallback>
                <p:oleObj name="Equation" r:id="rId5" imgW="901440" imgH="393480" progId="Equation.DSMT4">
                  <p:embed/>
                  <p:pic>
                    <p:nvPicPr>
                      <p:cNvPr id="12" name="Object 11">
                        <a:extLst>
                          <a:ext uri="{FF2B5EF4-FFF2-40B4-BE49-F238E27FC236}">
                            <a16:creationId xmlns:a16="http://schemas.microsoft.com/office/drawing/2014/main" id="{3D34AE98-B9D1-4262-B844-E1D0AAAECD7F}"/>
                          </a:ext>
                        </a:extLst>
                      </p:cNvPr>
                      <p:cNvPicPr/>
                      <p:nvPr/>
                    </p:nvPicPr>
                    <p:blipFill>
                      <a:blip r:embed="rId6"/>
                      <a:stretch>
                        <a:fillRect/>
                      </a:stretch>
                    </p:blipFill>
                    <p:spPr>
                      <a:xfrm>
                        <a:off x="1777920" y="4735007"/>
                        <a:ext cx="1149224" cy="501774"/>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02AEE0C3-972D-4E91-9013-95C30895E2E9}"/>
              </a:ext>
            </a:extLst>
          </p:cNvPr>
          <p:cNvGraphicFramePr>
            <a:graphicFrameLocks noChangeAspect="1"/>
          </p:cNvGraphicFramePr>
          <p:nvPr>
            <p:extLst>
              <p:ext uri="{D42A27DB-BD31-4B8C-83A1-F6EECF244321}">
                <p14:modId xmlns:p14="http://schemas.microsoft.com/office/powerpoint/2010/main" val="495865250"/>
              </p:ext>
            </p:extLst>
          </p:nvPr>
        </p:nvGraphicFramePr>
        <p:xfrm>
          <a:off x="1768953" y="5340272"/>
          <a:ext cx="1453226" cy="285025"/>
        </p:xfrm>
        <a:graphic>
          <a:graphicData uri="http://schemas.openxmlformats.org/presentationml/2006/ole">
            <mc:AlternateContent xmlns:mc="http://schemas.openxmlformats.org/markup-compatibility/2006">
              <mc:Choice xmlns:v="urn:schemas-microsoft-com:vml" Requires="v">
                <p:oleObj name="Equation" r:id="rId7" imgW="901440" imgH="177480" progId="Equation.DSMT4">
                  <p:embed/>
                </p:oleObj>
              </mc:Choice>
              <mc:Fallback>
                <p:oleObj name="Equation" r:id="rId7" imgW="901440" imgH="177480" progId="Equation.DSMT4">
                  <p:embed/>
                  <p:pic>
                    <p:nvPicPr>
                      <p:cNvPr id="13" name="Object 12">
                        <a:extLst>
                          <a:ext uri="{FF2B5EF4-FFF2-40B4-BE49-F238E27FC236}">
                            <a16:creationId xmlns:a16="http://schemas.microsoft.com/office/drawing/2014/main" id="{02AEE0C3-972D-4E91-9013-95C30895E2E9}"/>
                          </a:ext>
                        </a:extLst>
                      </p:cNvPr>
                      <p:cNvPicPr/>
                      <p:nvPr/>
                    </p:nvPicPr>
                    <p:blipFill>
                      <a:blip r:embed="rId8"/>
                      <a:stretch>
                        <a:fillRect/>
                      </a:stretch>
                    </p:blipFill>
                    <p:spPr>
                      <a:xfrm>
                        <a:off x="1768953" y="5340272"/>
                        <a:ext cx="1453226" cy="285025"/>
                      </a:xfrm>
                      <a:prstGeom prst="rect">
                        <a:avLst/>
                      </a:prstGeom>
                    </p:spPr>
                  </p:pic>
                </p:oleObj>
              </mc:Fallback>
            </mc:AlternateContent>
          </a:graphicData>
        </a:graphic>
      </p:graphicFrame>
      <p:sp>
        <p:nvSpPr>
          <p:cNvPr id="14" name="Content Placeholder 2">
            <a:extLst>
              <a:ext uri="{FF2B5EF4-FFF2-40B4-BE49-F238E27FC236}">
                <a16:creationId xmlns:a16="http://schemas.microsoft.com/office/drawing/2014/main" id="{8A17F8D2-DD14-40CC-8EED-6B9958AB6537}"/>
              </a:ext>
            </a:extLst>
          </p:cNvPr>
          <p:cNvSpPr txBox="1">
            <a:spLocks/>
          </p:cNvSpPr>
          <p:nvPr/>
        </p:nvSpPr>
        <p:spPr>
          <a:xfrm>
            <a:off x="1714984" y="5770463"/>
            <a:ext cx="1985058" cy="439356"/>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nSpc>
                <a:spcPct val="107000"/>
              </a:lnSpc>
              <a:buNone/>
            </a:pPr>
            <a:r>
              <a:rPr lang="en-CA" sz="1800" dirty="0">
                <a:latin typeface="Calibri" panose="020F0502020204030204" pitchFamily="34" charset="0"/>
                <a:ea typeface="DengXian" panose="02010600030101010101" pitchFamily="2" charset="-122"/>
                <a:cs typeface="Times New Roman" panose="02020603050405020304" pitchFamily="18" charset="0"/>
              </a:rPr>
              <a:t>P – value is 0.000</a:t>
            </a:r>
          </a:p>
        </p:txBody>
      </p:sp>
      <p:sp>
        <p:nvSpPr>
          <p:cNvPr id="15" name="Content Placeholder 2">
            <a:extLst>
              <a:ext uri="{FF2B5EF4-FFF2-40B4-BE49-F238E27FC236}">
                <a16:creationId xmlns:a16="http://schemas.microsoft.com/office/drawing/2014/main" id="{6637EBAC-ADF5-41BD-8071-7B30D1CA10A2}"/>
              </a:ext>
            </a:extLst>
          </p:cNvPr>
          <p:cNvSpPr txBox="1">
            <a:spLocks/>
          </p:cNvSpPr>
          <p:nvPr/>
        </p:nvSpPr>
        <p:spPr>
          <a:xfrm>
            <a:off x="3827362" y="4773595"/>
            <a:ext cx="5440101" cy="1222098"/>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nSpc>
                <a:spcPct val="107000"/>
              </a:lnSpc>
              <a:buNone/>
            </a:pPr>
            <a:r>
              <a:rPr lang="en-CA" sz="1800" dirty="0">
                <a:latin typeface="Calibri" panose="020F0502020204030204" pitchFamily="34" charset="0"/>
                <a:ea typeface="DengXian" panose="02010600030101010101" pitchFamily="2" charset="-122"/>
                <a:cs typeface="Times New Roman" panose="02020603050405020304" pitchFamily="18" charset="0"/>
              </a:rPr>
              <a:t>From our test statistics, it yielded a P value of 0.0000.  Which indicates that we should reject Ho and accept the Alternative Hypothesis that a relationship exists between the two variables.  </a:t>
            </a:r>
          </a:p>
        </p:txBody>
      </p:sp>
    </p:spTree>
    <p:custDataLst>
      <p:tags r:id="rId1"/>
    </p:custDataLst>
    <p:extLst>
      <p:ext uri="{BB962C8B-B14F-4D97-AF65-F5344CB8AC3E}">
        <p14:creationId xmlns:p14="http://schemas.microsoft.com/office/powerpoint/2010/main" val="351873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p:bldP spid="14"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1F4368-5A71-471B-A21E-13374A7102E2}"/>
              </a:ext>
            </a:extLst>
          </p:cNvPr>
          <p:cNvSpPr>
            <a:spLocks noGrp="1"/>
          </p:cNvSpPr>
          <p:nvPr>
            <p:ph sz="quarter" idx="1"/>
          </p:nvPr>
        </p:nvSpPr>
        <p:spPr>
          <a:xfrm>
            <a:off x="1674471" y="89704"/>
            <a:ext cx="8750461" cy="1102489"/>
          </a:xfrm>
        </p:spPr>
        <p:txBody>
          <a:bodyPr/>
          <a:lstStyle/>
          <a:p>
            <a:pPr marL="0" indent="0">
              <a:buNone/>
            </a:pPr>
            <a:r>
              <a:rPr lang="en-CA" dirty="0"/>
              <a:t>e) </a:t>
            </a:r>
            <a:r>
              <a:rPr lang="en-CA" sz="1800" dirty="0">
                <a:latin typeface="Calibri" panose="020F0502020204030204" pitchFamily="34" charset="0"/>
                <a:ea typeface="DengXian" panose="02010600030101010101" pitchFamily="2" charset="-122"/>
                <a:cs typeface="Times New Roman" panose="02020603050405020304" pitchFamily="18" charset="0"/>
              </a:rPr>
              <a:t>If a new applicant has a GPA of 3.5 and a mean number of credit hours per semester of 14.0, do you think this applicant will successfully complete the PhD program?  Give a statistical justification to support your response:</a:t>
            </a:r>
          </a:p>
          <a:p>
            <a:pPr marL="0" indent="0">
              <a:buNone/>
            </a:pPr>
            <a:endParaRPr lang="en-CA" dirty="0"/>
          </a:p>
        </p:txBody>
      </p:sp>
      <p:sp>
        <p:nvSpPr>
          <p:cNvPr id="4" name="Content Placeholder 2">
            <a:extLst>
              <a:ext uri="{FF2B5EF4-FFF2-40B4-BE49-F238E27FC236}">
                <a16:creationId xmlns:a16="http://schemas.microsoft.com/office/drawing/2014/main" id="{8F6BF3A9-F2D3-4259-A51B-A28E3C4BD50D}"/>
              </a:ext>
            </a:extLst>
          </p:cNvPr>
          <p:cNvSpPr txBox="1">
            <a:spLocks/>
          </p:cNvSpPr>
          <p:nvPr/>
        </p:nvSpPr>
        <p:spPr>
          <a:xfrm>
            <a:off x="1674470" y="1272250"/>
            <a:ext cx="8750461" cy="666510"/>
          </a:xfrm>
          <a:prstGeom prst="rect">
            <a:avLst/>
          </a:prstGeom>
        </p:spPr>
        <p:txBody>
          <a:bodyPr vert="horz">
            <a:normAutofit fontScale="92500"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CA" sz="2100" dirty="0"/>
              <a:t>Q: How do you decide which LSRL is more appropriate for the student mentioned above?  </a:t>
            </a:r>
            <a:endParaRPr lang="en-CA" sz="2100" dirty="0">
              <a:latin typeface="Calibri" panose="020F0502020204030204" pitchFamily="34" charset="0"/>
              <a:ea typeface="DengXian" panose="02010600030101010101" pitchFamily="2" charset="-122"/>
              <a:cs typeface="Times New Roman" panose="02020603050405020304" pitchFamily="18" charset="0"/>
            </a:endParaRPr>
          </a:p>
          <a:p>
            <a:pPr marL="0" indent="0">
              <a:buNone/>
            </a:pPr>
            <a:endParaRPr lang="en-CA" sz="2100" dirty="0"/>
          </a:p>
        </p:txBody>
      </p:sp>
      <p:sp>
        <p:nvSpPr>
          <p:cNvPr id="5" name="Content Placeholder 2">
            <a:extLst>
              <a:ext uri="{FF2B5EF4-FFF2-40B4-BE49-F238E27FC236}">
                <a16:creationId xmlns:a16="http://schemas.microsoft.com/office/drawing/2014/main" id="{D2631E10-7C2B-4BDF-A31E-0FAD0C84CE7A}"/>
              </a:ext>
            </a:extLst>
          </p:cNvPr>
          <p:cNvSpPr txBox="1">
            <a:spLocks/>
          </p:cNvSpPr>
          <p:nvPr/>
        </p:nvSpPr>
        <p:spPr>
          <a:xfrm>
            <a:off x="1674469" y="2014960"/>
            <a:ext cx="8750461" cy="1370635"/>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CA" sz="2100" dirty="0"/>
              <a:t>Answer: Use both LSRL to calculate the predicted mean number of credit hours per semester based on a GPA score of 3.5.  Then compare which regression line has a smaller residual.</a:t>
            </a:r>
          </a:p>
        </p:txBody>
      </p:sp>
      <p:pic>
        <p:nvPicPr>
          <p:cNvPr id="6" name="Picture 15">
            <a:extLst>
              <a:ext uri="{FF2B5EF4-FFF2-40B4-BE49-F238E27FC236}">
                <a16:creationId xmlns:a16="http://schemas.microsoft.com/office/drawing/2014/main" id="{E1FCD4D3-7154-4A23-A5FC-FAA243E13D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4984" y="3039239"/>
            <a:ext cx="4670384" cy="17730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3758BBA-839C-4AE2-BEEE-FC279707CF67}"/>
              </a:ext>
            </a:extLst>
          </p:cNvPr>
          <p:cNvPicPr>
            <a:picLocks noChangeAspect="1"/>
          </p:cNvPicPr>
          <p:nvPr/>
        </p:nvPicPr>
        <p:blipFill>
          <a:blip r:embed="rId5"/>
          <a:stretch>
            <a:fillRect/>
          </a:stretch>
        </p:blipFill>
        <p:spPr>
          <a:xfrm>
            <a:off x="6581836" y="3260726"/>
            <a:ext cx="3229638" cy="1439029"/>
          </a:xfrm>
          <a:prstGeom prst="rect">
            <a:avLst/>
          </a:prstGeom>
        </p:spPr>
      </p:pic>
      <p:pic>
        <p:nvPicPr>
          <p:cNvPr id="10" name="Picture 9">
            <a:extLst>
              <a:ext uri="{FF2B5EF4-FFF2-40B4-BE49-F238E27FC236}">
                <a16:creationId xmlns:a16="http://schemas.microsoft.com/office/drawing/2014/main" id="{AD296C56-9FBE-4E53-A2BB-53FFE6B30D60}"/>
              </a:ext>
            </a:extLst>
          </p:cNvPr>
          <p:cNvPicPr>
            <a:picLocks noChangeAspect="1"/>
          </p:cNvPicPr>
          <p:nvPr/>
        </p:nvPicPr>
        <p:blipFill>
          <a:blip r:embed="rId6"/>
          <a:stretch>
            <a:fillRect/>
          </a:stretch>
        </p:blipFill>
        <p:spPr>
          <a:xfrm>
            <a:off x="4689013" y="4889933"/>
            <a:ext cx="2813975" cy="1878364"/>
          </a:xfrm>
          <a:prstGeom prst="rect">
            <a:avLst/>
          </a:prstGeom>
        </p:spPr>
      </p:pic>
      <p:pic>
        <p:nvPicPr>
          <p:cNvPr id="12" name="Picture 11">
            <a:extLst>
              <a:ext uri="{FF2B5EF4-FFF2-40B4-BE49-F238E27FC236}">
                <a16:creationId xmlns:a16="http://schemas.microsoft.com/office/drawing/2014/main" id="{B8621904-AEB1-437B-8940-131A977E70C5}"/>
              </a:ext>
            </a:extLst>
          </p:cNvPr>
          <p:cNvPicPr>
            <a:picLocks noChangeAspect="1"/>
          </p:cNvPicPr>
          <p:nvPr/>
        </p:nvPicPr>
        <p:blipFill>
          <a:blip r:embed="rId7"/>
          <a:stretch>
            <a:fillRect/>
          </a:stretch>
        </p:blipFill>
        <p:spPr>
          <a:xfrm>
            <a:off x="1751968" y="4889933"/>
            <a:ext cx="2785649" cy="1878364"/>
          </a:xfrm>
          <a:prstGeom prst="rect">
            <a:avLst/>
          </a:prstGeom>
        </p:spPr>
      </p:pic>
    </p:spTree>
    <p:custDataLst>
      <p:tags r:id="rId1"/>
    </p:custDataLst>
    <p:extLst>
      <p:ext uri="{BB962C8B-B14F-4D97-AF65-F5344CB8AC3E}">
        <p14:creationId xmlns:p14="http://schemas.microsoft.com/office/powerpoint/2010/main" val="140022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247F73-54AA-428F-A3DA-0D7F1578EE7C}"/>
              </a:ext>
            </a:extLst>
          </p:cNvPr>
          <p:cNvSpPr>
            <a:spLocks noGrp="1"/>
          </p:cNvSpPr>
          <p:nvPr>
            <p:ph sz="quarter" idx="1"/>
          </p:nvPr>
        </p:nvSpPr>
        <p:spPr>
          <a:xfrm>
            <a:off x="1674471" y="107067"/>
            <a:ext cx="8756249" cy="1536539"/>
          </a:xfrm>
        </p:spPr>
        <p:txBody>
          <a:bodyPr>
            <a:normAutofit/>
          </a:bodyPr>
          <a:lstStyle/>
          <a:p>
            <a:pPr marL="0" indent="0">
              <a:buNone/>
            </a:pPr>
            <a:r>
              <a:rPr lang="en-CA" sz="2200" dirty="0"/>
              <a:t>The LSRL line for students that completed their PhD gave a predicted mean credit hours per semester of 13.86975.   This would yield a residual of 0.13025 mean credit hours per semester. </a:t>
            </a:r>
          </a:p>
        </p:txBody>
      </p:sp>
      <p:sp>
        <p:nvSpPr>
          <p:cNvPr id="4" name="Content Placeholder 2">
            <a:extLst>
              <a:ext uri="{FF2B5EF4-FFF2-40B4-BE49-F238E27FC236}">
                <a16:creationId xmlns:a16="http://schemas.microsoft.com/office/drawing/2014/main" id="{DCFB4384-A4B5-4509-BB9B-36BED02429CE}"/>
              </a:ext>
            </a:extLst>
          </p:cNvPr>
          <p:cNvSpPr txBox="1">
            <a:spLocks/>
          </p:cNvSpPr>
          <p:nvPr/>
        </p:nvSpPr>
        <p:spPr>
          <a:xfrm>
            <a:off x="1717876" y="2771174"/>
            <a:ext cx="8756249" cy="1233668"/>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CA" sz="2200" dirty="0"/>
              <a:t>The LSRL line for students that did NOT completed their PhD gave a predicted mean credit hours per semester of 12.0025.   This would yield a residual of 0.19975 mean credit hours per semester. </a:t>
            </a:r>
          </a:p>
        </p:txBody>
      </p:sp>
      <p:sp>
        <p:nvSpPr>
          <p:cNvPr id="5" name="Content Placeholder 2">
            <a:extLst>
              <a:ext uri="{FF2B5EF4-FFF2-40B4-BE49-F238E27FC236}">
                <a16:creationId xmlns:a16="http://schemas.microsoft.com/office/drawing/2014/main" id="{0FD6CFA3-154A-478F-85AB-CDFFC2700F99}"/>
              </a:ext>
            </a:extLst>
          </p:cNvPr>
          <p:cNvSpPr txBox="1">
            <a:spLocks/>
          </p:cNvSpPr>
          <p:nvPr/>
        </p:nvSpPr>
        <p:spPr>
          <a:xfrm>
            <a:off x="1632995" y="4422496"/>
            <a:ext cx="8756249" cy="167736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CA" sz="2200" dirty="0"/>
              <a:t>Since the LSRL for student that completed their PhD gave a lower residual than the regression for students that did NOT complete their </a:t>
            </a:r>
            <a:r>
              <a:rPr lang="en-CA" sz="2200" dirty="0" err="1"/>
              <a:t>phD</a:t>
            </a:r>
            <a:r>
              <a:rPr lang="en-CA" sz="2200" dirty="0"/>
              <a:t>.  Therefore, it would seem that this student would be likely to complete their PhD.</a:t>
            </a:r>
          </a:p>
        </p:txBody>
      </p:sp>
    </p:spTree>
    <p:custDataLst>
      <p:tags r:id="rId1"/>
    </p:custDataLst>
    <p:extLst>
      <p:ext uri="{BB962C8B-B14F-4D97-AF65-F5344CB8AC3E}">
        <p14:creationId xmlns:p14="http://schemas.microsoft.com/office/powerpoint/2010/main" val="12343699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E68A78-9C85-4969-958A-82261B2B9C5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00043" y="173930"/>
            <a:ext cx="7467600" cy="1017117"/>
          </a:xfrm>
          <a:prstGeom prst="rect">
            <a:avLst/>
          </a:prstGeom>
          <a:noFill/>
          <a:ln>
            <a:noFill/>
          </a:ln>
        </p:spPr>
      </p:pic>
      <p:pic>
        <p:nvPicPr>
          <p:cNvPr id="5" name="Picture 4">
            <a:extLst>
              <a:ext uri="{FF2B5EF4-FFF2-40B4-BE49-F238E27FC236}">
                <a16:creationId xmlns:a16="http://schemas.microsoft.com/office/drawing/2014/main" id="{65E7829D-9781-4299-8D86-8542555E06A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00044" y="1260181"/>
            <a:ext cx="2536825" cy="4465955"/>
          </a:xfrm>
          <a:prstGeom prst="rect">
            <a:avLst/>
          </a:prstGeom>
          <a:noFill/>
          <a:ln>
            <a:noFill/>
          </a:ln>
        </p:spPr>
      </p:pic>
      <p:sp>
        <p:nvSpPr>
          <p:cNvPr id="6" name="Rectangle 2">
            <a:extLst>
              <a:ext uri="{FF2B5EF4-FFF2-40B4-BE49-F238E27FC236}">
                <a16:creationId xmlns:a16="http://schemas.microsoft.com/office/drawing/2014/main" id="{BABCF578-82E2-4F88-B179-20EF1F1D534E}"/>
              </a:ext>
            </a:extLst>
          </p:cNvPr>
          <p:cNvSpPr>
            <a:spLocks noChangeArrowheads="1"/>
          </p:cNvSpPr>
          <p:nvPr/>
        </p:nvSpPr>
        <p:spPr bwMode="auto">
          <a:xfrm>
            <a:off x="1700044" y="272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7" name="Object 6">
            <a:extLst>
              <a:ext uri="{FF2B5EF4-FFF2-40B4-BE49-F238E27FC236}">
                <a16:creationId xmlns:a16="http://schemas.microsoft.com/office/drawing/2014/main" id="{8C202D94-F1FB-4FD6-9AFA-90CC310B8F7D}"/>
              </a:ext>
            </a:extLst>
          </p:cNvPr>
          <p:cNvGraphicFramePr>
            <a:graphicFrameLocks noChangeAspect="1"/>
          </p:cNvGraphicFramePr>
          <p:nvPr>
            <p:extLst>
              <p:ext uri="{D42A27DB-BD31-4B8C-83A1-F6EECF244321}">
                <p14:modId xmlns:p14="http://schemas.microsoft.com/office/powerpoint/2010/main" val="2564398346"/>
              </p:ext>
            </p:extLst>
          </p:nvPr>
        </p:nvGraphicFramePr>
        <p:xfrm>
          <a:off x="4341982" y="1234787"/>
          <a:ext cx="3670300" cy="1765300"/>
        </p:xfrm>
        <a:graphic>
          <a:graphicData uri="http://schemas.openxmlformats.org/presentationml/2006/ole">
            <mc:AlternateContent xmlns:mc="http://schemas.openxmlformats.org/markup-compatibility/2006">
              <mc:Choice xmlns:v="urn:schemas-microsoft-com:vml" Requires="v">
                <p:oleObj name="Bitmap Image" r:id="rId6" imgW="4864350" imgH="2343270" progId="Paint.Picture">
                  <p:embed/>
                </p:oleObj>
              </mc:Choice>
              <mc:Fallback>
                <p:oleObj name="Bitmap Image" r:id="rId6" imgW="4864350" imgH="2343270" progId="Paint.Picture">
                  <p:embed/>
                  <p:pic>
                    <p:nvPicPr>
                      <p:cNvPr id="7" name="Object 6">
                        <a:extLst>
                          <a:ext uri="{FF2B5EF4-FFF2-40B4-BE49-F238E27FC236}">
                            <a16:creationId xmlns:a16="http://schemas.microsoft.com/office/drawing/2014/main" id="{8C202D94-F1FB-4FD6-9AFA-90CC310B8F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1982" y="1234787"/>
                        <a:ext cx="3670300" cy="176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7">
            <a:extLst>
              <a:ext uri="{FF2B5EF4-FFF2-40B4-BE49-F238E27FC236}">
                <a16:creationId xmlns:a16="http://schemas.microsoft.com/office/drawing/2014/main" id="{44B64CF7-4430-4FCD-9D47-94F6C598F0A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286780" y="3164840"/>
            <a:ext cx="6141720" cy="264160"/>
          </a:xfrm>
          <a:prstGeom prst="rect">
            <a:avLst/>
          </a:prstGeom>
          <a:noFill/>
          <a:ln>
            <a:noFill/>
          </a:ln>
        </p:spPr>
      </p:pic>
      <p:sp>
        <p:nvSpPr>
          <p:cNvPr id="9" name="Content Placeholder 2">
            <a:extLst>
              <a:ext uri="{FF2B5EF4-FFF2-40B4-BE49-F238E27FC236}">
                <a16:creationId xmlns:a16="http://schemas.microsoft.com/office/drawing/2014/main" id="{69FE05C5-04BF-4814-A54F-13838095D09F}"/>
              </a:ext>
            </a:extLst>
          </p:cNvPr>
          <p:cNvSpPr txBox="1">
            <a:spLocks/>
          </p:cNvSpPr>
          <p:nvPr/>
        </p:nvSpPr>
        <p:spPr>
          <a:xfrm>
            <a:off x="4394522" y="3551498"/>
            <a:ext cx="5515337" cy="1072588"/>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nSpc>
                <a:spcPct val="107000"/>
              </a:lnSpc>
              <a:buNone/>
            </a:pPr>
            <a:r>
              <a:rPr lang="en-CA" sz="1800" dirty="0">
                <a:latin typeface="Calibri" panose="020F0502020204030204" pitchFamily="34" charset="0"/>
                <a:ea typeface="DengXian" panose="02010600030101010101" pitchFamily="2" charset="-122"/>
                <a:cs typeface="Times New Roman" panose="02020603050405020304" pitchFamily="18" charset="0"/>
              </a:rPr>
              <a:t>The slope of the LSRL is 0.165.  For every increase in 1 </a:t>
            </a:r>
            <a:r>
              <a:rPr lang="en-CA" sz="1800" dirty="0" err="1">
                <a:latin typeface="Calibri" panose="020F0502020204030204" pitchFamily="34" charset="0"/>
                <a:ea typeface="DengXian" panose="02010600030101010101" pitchFamily="2" charset="-122"/>
                <a:cs typeface="Times New Roman" panose="02020603050405020304" pitchFamily="18" charset="0"/>
              </a:rPr>
              <a:t>sqft</a:t>
            </a:r>
            <a:r>
              <a:rPr lang="en-CA" sz="1800" dirty="0">
                <a:latin typeface="Calibri" panose="020F0502020204030204" pitchFamily="34" charset="0"/>
                <a:ea typeface="DengXian" panose="02010600030101010101" pitchFamily="2" charset="-122"/>
                <a:cs typeface="Times New Roman" panose="02020603050405020304" pitchFamily="18" charset="0"/>
              </a:rPr>
              <a:t> in the size, the value of the property will increase by 0.165 (1000s), which is $165.</a:t>
            </a:r>
          </a:p>
        </p:txBody>
      </p:sp>
      <p:pic>
        <p:nvPicPr>
          <p:cNvPr id="11" name="Picture 10">
            <a:extLst>
              <a:ext uri="{FF2B5EF4-FFF2-40B4-BE49-F238E27FC236}">
                <a16:creationId xmlns:a16="http://schemas.microsoft.com/office/drawing/2014/main" id="{30782035-C34A-4B08-A931-4A320F95A6DC}"/>
              </a:ext>
            </a:extLst>
          </p:cNvPr>
          <p:cNvPicPr>
            <a:picLocks noChangeAspect="1"/>
          </p:cNvPicPr>
          <p:nvPr/>
        </p:nvPicPr>
        <p:blipFill>
          <a:blip r:embed="rId9"/>
          <a:stretch>
            <a:fillRect/>
          </a:stretch>
        </p:blipFill>
        <p:spPr>
          <a:xfrm>
            <a:off x="4236868" y="4742108"/>
            <a:ext cx="6431132" cy="287394"/>
          </a:xfrm>
          <a:prstGeom prst="rect">
            <a:avLst/>
          </a:prstGeom>
        </p:spPr>
      </p:pic>
      <p:sp>
        <p:nvSpPr>
          <p:cNvPr id="12" name="Content Placeholder 2">
            <a:extLst>
              <a:ext uri="{FF2B5EF4-FFF2-40B4-BE49-F238E27FC236}">
                <a16:creationId xmlns:a16="http://schemas.microsoft.com/office/drawing/2014/main" id="{F1850242-A455-46F4-AE5B-4DF624A14A76}"/>
              </a:ext>
            </a:extLst>
          </p:cNvPr>
          <p:cNvSpPr txBox="1">
            <a:spLocks/>
          </p:cNvSpPr>
          <p:nvPr/>
        </p:nvSpPr>
        <p:spPr>
          <a:xfrm>
            <a:off x="4236868" y="5086919"/>
            <a:ext cx="5817674" cy="15971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nSpc>
                <a:spcPct val="107000"/>
              </a:lnSpc>
              <a:buNone/>
            </a:pPr>
            <a:r>
              <a:rPr lang="en-CA" sz="1800" dirty="0">
                <a:latin typeface="Calibri" panose="020F0502020204030204" pitchFamily="34" charset="0"/>
                <a:ea typeface="DengXian" panose="02010600030101010101" pitchFamily="2" charset="-122"/>
                <a:cs typeface="Times New Roman" panose="02020603050405020304" pitchFamily="18" charset="0"/>
              </a:rPr>
              <a:t>A residual of + 49 means that the actual price of the property is 49(1000’s), [$49,000] more than the predicted property price from the LSRL.  In other words, the LSRL under estimated the property value by $49000.</a:t>
            </a:r>
          </a:p>
        </p:txBody>
      </p:sp>
    </p:spTree>
    <p:custDataLst>
      <p:tags r:id="rId1"/>
    </p:custDataLst>
    <p:extLst>
      <p:ext uri="{BB962C8B-B14F-4D97-AF65-F5344CB8AC3E}">
        <p14:creationId xmlns:p14="http://schemas.microsoft.com/office/powerpoint/2010/main" val="174160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08D6D-A188-4481-AD1B-A16FB19062C4}"/>
              </a:ext>
            </a:extLst>
          </p:cNvPr>
          <p:cNvSpPr>
            <a:spLocks noGrp="1"/>
          </p:cNvSpPr>
          <p:nvPr>
            <p:ph type="title"/>
          </p:nvPr>
        </p:nvSpPr>
        <p:spPr/>
        <p:txBody>
          <a:bodyPr/>
          <a:lstStyle/>
          <a:p>
            <a:endParaRPr lang="en-CA"/>
          </a:p>
        </p:txBody>
      </p:sp>
      <p:pic>
        <p:nvPicPr>
          <p:cNvPr id="5" name="Picture 4">
            <a:extLst>
              <a:ext uri="{FF2B5EF4-FFF2-40B4-BE49-F238E27FC236}">
                <a16:creationId xmlns:a16="http://schemas.microsoft.com/office/drawing/2014/main" id="{40D3752B-0763-4A13-8CC7-80FDC46AD225}"/>
              </a:ext>
            </a:extLst>
          </p:cNvPr>
          <p:cNvPicPr>
            <a:picLocks noChangeAspect="1"/>
          </p:cNvPicPr>
          <p:nvPr/>
        </p:nvPicPr>
        <p:blipFill>
          <a:blip r:embed="rId4"/>
          <a:stretch>
            <a:fillRect/>
          </a:stretch>
        </p:blipFill>
        <p:spPr>
          <a:xfrm>
            <a:off x="1703407" y="384049"/>
            <a:ext cx="8565266" cy="1003579"/>
          </a:xfrm>
          <a:prstGeom prst="rect">
            <a:avLst/>
          </a:prstGeom>
        </p:spPr>
      </p:pic>
      <p:pic>
        <p:nvPicPr>
          <p:cNvPr id="6" name="Picture 5">
            <a:extLst>
              <a:ext uri="{FF2B5EF4-FFF2-40B4-BE49-F238E27FC236}">
                <a16:creationId xmlns:a16="http://schemas.microsoft.com/office/drawing/2014/main" id="{445AA317-73B7-4AC5-B030-94478601AEC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03408" y="1746318"/>
            <a:ext cx="2536825" cy="4465955"/>
          </a:xfrm>
          <a:prstGeom prst="rect">
            <a:avLst/>
          </a:prstGeom>
          <a:noFill/>
          <a:ln>
            <a:noFill/>
          </a:ln>
        </p:spPr>
      </p:pic>
      <p:sp>
        <p:nvSpPr>
          <p:cNvPr id="7" name="Content Placeholder 2">
            <a:extLst>
              <a:ext uri="{FF2B5EF4-FFF2-40B4-BE49-F238E27FC236}">
                <a16:creationId xmlns:a16="http://schemas.microsoft.com/office/drawing/2014/main" id="{086A9A5B-518A-438A-93AD-C53587C03510}"/>
              </a:ext>
            </a:extLst>
          </p:cNvPr>
          <p:cNvSpPr txBox="1">
            <a:spLocks/>
          </p:cNvSpPr>
          <p:nvPr/>
        </p:nvSpPr>
        <p:spPr>
          <a:xfrm>
            <a:off x="4450999" y="1527049"/>
            <a:ext cx="5817674" cy="1003579"/>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nSpc>
                <a:spcPct val="107000"/>
              </a:lnSpc>
              <a:buNone/>
            </a:pPr>
            <a:r>
              <a:rPr lang="en-CA" sz="1800" dirty="0">
                <a:latin typeface="Calibri" panose="020F0502020204030204" pitchFamily="34" charset="0"/>
                <a:ea typeface="DengXian" panose="02010600030101010101" pitchFamily="2" charset="-122"/>
                <a:cs typeface="Times New Roman" panose="02020603050405020304" pitchFamily="18" charset="0"/>
              </a:rPr>
              <a:t>For this question, take the average of the residuals for the 8 properties that had a pool.  Type in L1: Mean residual is 18.625 (1000’s). </a:t>
            </a:r>
          </a:p>
          <a:p>
            <a:pPr marL="0" indent="0">
              <a:lnSpc>
                <a:spcPct val="107000"/>
              </a:lnSpc>
              <a:buNone/>
            </a:pPr>
            <a:endParaRPr lang="en-CA" sz="1800" dirty="0">
              <a:latin typeface="Calibri" panose="020F0502020204030204" pitchFamily="34" charset="0"/>
              <a:ea typeface="DengXian" panose="02010600030101010101" pitchFamily="2" charset="-122"/>
              <a:cs typeface="Times New Roman" panose="02020603050405020304" pitchFamily="18" charset="0"/>
            </a:endParaRPr>
          </a:p>
        </p:txBody>
      </p:sp>
      <p:sp>
        <p:nvSpPr>
          <p:cNvPr id="8" name="Content Placeholder 2">
            <a:extLst>
              <a:ext uri="{FF2B5EF4-FFF2-40B4-BE49-F238E27FC236}">
                <a16:creationId xmlns:a16="http://schemas.microsoft.com/office/drawing/2014/main" id="{E6FDAD4F-F413-4C32-8ACE-9BD259B3E44A}"/>
              </a:ext>
            </a:extLst>
          </p:cNvPr>
          <p:cNvSpPr txBox="1">
            <a:spLocks/>
          </p:cNvSpPr>
          <p:nvPr/>
        </p:nvSpPr>
        <p:spPr>
          <a:xfrm>
            <a:off x="4450999" y="2425422"/>
            <a:ext cx="5817674" cy="722893"/>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nSpc>
                <a:spcPct val="107000"/>
              </a:lnSpc>
              <a:buNone/>
            </a:pPr>
            <a:r>
              <a:rPr lang="en-CA" sz="1800" dirty="0">
                <a:latin typeface="Calibri" panose="020F0502020204030204" pitchFamily="34" charset="0"/>
                <a:ea typeface="DengXian" panose="02010600030101010101" pitchFamily="2" charset="-122"/>
                <a:cs typeface="Times New Roman" panose="02020603050405020304" pitchFamily="18" charset="0"/>
              </a:rPr>
              <a:t>Then take the average of residuals of properties that do not have a pool.  Mean residual is – 8.8235.  </a:t>
            </a:r>
          </a:p>
          <a:p>
            <a:pPr marL="0" indent="0">
              <a:lnSpc>
                <a:spcPct val="107000"/>
              </a:lnSpc>
              <a:buNone/>
            </a:pPr>
            <a:endParaRPr lang="en-CA" sz="1800" dirty="0">
              <a:latin typeface="Calibri" panose="020F0502020204030204" pitchFamily="34" charset="0"/>
              <a:ea typeface="DengXian" panose="02010600030101010101" pitchFamily="2" charset="-122"/>
              <a:cs typeface="Times New Roman" panose="02020603050405020304" pitchFamily="18" charset="0"/>
            </a:endParaRPr>
          </a:p>
        </p:txBody>
      </p:sp>
      <p:sp>
        <p:nvSpPr>
          <p:cNvPr id="9" name="Content Placeholder 2">
            <a:extLst>
              <a:ext uri="{FF2B5EF4-FFF2-40B4-BE49-F238E27FC236}">
                <a16:creationId xmlns:a16="http://schemas.microsoft.com/office/drawing/2014/main" id="{9EC14E1B-7B5A-4DB0-B883-4C2FD4AE36F9}"/>
              </a:ext>
            </a:extLst>
          </p:cNvPr>
          <p:cNvSpPr txBox="1">
            <a:spLocks/>
          </p:cNvSpPr>
          <p:nvPr/>
        </p:nvSpPr>
        <p:spPr>
          <a:xfrm>
            <a:off x="4450999" y="3148314"/>
            <a:ext cx="5817674" cy="1267428"/>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nSpc>
                <a:spcPct val="107000"/>
              </a:lnSpc>
              <a:buNone/>
            </a:pPr>
            <a:r>
              <a:rPr lang="en-CA" sz="1800" dirty="0">
                <a:latin typeface="Calibri" panose="020F0502020204030204" pitchFamily="34" charset="0"/>
                <a:ea typeface="DengXian" panose="02010600030101010101" pitchFamily="2" charset="-122"/>
                <a:cs typeface="Times New Roman" panose="02020603050405020304" pitchFamily="18" charset="0"/>
              </a:rPr>
              <a:t>These residuals indicate that the regression line is under estimating properties with a pool by an average value of $18,625.  In contrast, it is also overestimating properties with no pool by an average value of $8823.5 .</a:t>
            </a:r>
          </a:p>
          <a:p>
            <a:pPr marL="0" indent="0">
              <a:lnSpc>
                <a:spcPct val="107000"/>
              </a:lnSpc>
              <a:buNone/>
            </a:pPr>
            <a:endParaRPr lang="en-CA" sz="1800" dirty="0">
              <a:latin typeface="Calibri" panose="020F0502020204030204" pitchFamily="34" charset="0"/>
              <a:ea typeface="DengXian" panose="02010600030101010101" pitchFamily="2" charset="-122"/>
              <a:cs typeface="Times New Roman" panose="02020603050405020304" pitchFamily="18" charset="0"/>
            </a:endParaRPr>
          </a:p>
        </p:txBody>
      </p:sp>
      <p:sp>
        <p:nvSpPr>
          <p:cNvPr id="10" name="Content Placeholder 2">
            <a:extLst>
              <a:ext uri="{FF2B5EF4-FFF2-40B4-BE49-F238E27FC236}">
                <a16:creationId xmlns:a16="http://schemas.microsoft.com/office/drawing/2014/main" id="{441B4823-20CD-45B0-9602-417F8860BDAA}"/>
              </a:ext>
            </a:extLst>
          </p:cNvPr>
          <p:cNvSpPr txBox="1">
            <a:spLocks/>
          </p:cNvSpPr>
          <p:nvPr/>
        </p:nvSpPr>
        <p:spPr>
          <a:xfrm>
            <a:off x="4400842" y="4498694"/>
            <a:ext cx="5817674" cy="1267428"/>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nSpc>
                <a:spcPct val="107000"/>
              </a:lnSpc>
              <a:buNone/>
            </a:pPr>
            <a:r>
              <a:rPr lang="en-CA" sz="1800" dirty="0">
                <a:latin typeface="Calibri" panose="020F0502020204030204" pitchFamily="34" charset="0"/>
                <a:ea typeface="DengXian" panose="02010600030101010101" pitchFamily="2" charset="-122"/>
                <a:cs typeface="Times New Roman" panose="02020603050405020304" pitchFamily="18" charset="0"/>
              </a:rPr>
              <a:t>The difference in the residual is: 27.4485 (1000’s).  This suggests that properties with pools would likely cost $27,448.5 more than a properties of the same size.</a:t>
            </a:r>
          </a:p>
          <a:p>
            <a:pPr marL="0" indent="0">
              <a:lnSpc>
                <a:spcPct val="107000"/>
              </a:lnSpc>
              <a:buNone/>
            </a:pPr>
            <a:endParaRPr lang="en-CA" sz="1800" dirty="0">
              <a:latin typeface="Calibri" panose="020F0502020204030204" pitchFamily="34" charset="0"/>
              <a:ea typeface="DengXian" panose="02010600030101010101" pitchFamily="2"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219306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D2C658-5DB4-46C7-8E8D-B5C044AD83A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2130" y="274638"/>
            <a:ext cx="6326505" cy="3161030"/>
          </a:xfrm>
          <a:prstGeom prst="rect">
            <a:avLst/>
          </a:prstGeom>
          <a:noFill/>
          <a:ln>
            <a:noFill/>
          </a:ln>
        </p:spPr>
      </p:pic>
      <p:pic>
        <p:nvPicPr>
          <p:cNvPr id="5" name="Picture 4">
            <a:extLst>
              <a:ext uri="{FF2B5EF4-FFF2-40B4-BE49-F238E27FC236}">
                <a16:creationId xmlns:a16="http://schemas.microsoft.com/office/drawing/2014/main" id="{96CE2FE9-2B83-487B-9FE0-56B87286DF4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00043" y="3435669"/>
            <a:ext cx="6641446" cy="637947"/>
          </a:xfrm>
          <a:prstGeom prst="rect">
            <a:avLst/>
          </a:prstGeom>
          <a:noFill/>
          <a:ln>
            <a:noFill/>
          </a:ln>
        </p:spPr>
      </p:pic>
      <p:sp>
        <p:nvSpPr>
          <p:cNvPr id="6" name="Content Placeholder 2">
            <a:extLst>
              <a:ext uri="{FF2B5EF4-FFF2-40B4-BE49-F238E27FC236}">
                <a16:creationId xmlns:a16="http://schemas.microsoft.com/office/drawing/2014/main" id="{2F45644C-B2CB-4803-814A-E4F2C88C27C9}"/>
              </a:ext>
            </a:extLst>
          </p:cNvPr>
          <p:cNvSpPr txBox="1">
            <a:spLocks/>
          </p:cNvSpPr>
          <p:nvPr/>
        </p:nvSpPr>
        <p:spPr>
          <a:xfrm>
            <a:off x="1752130" y="4020272"/>
            <a:ext cx="8406585" cy="1072588"/>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nSpc>
                <a:spcPct val="107000"/>
              </a:lnSpc>
              <a:buNone/>
            </a:pPr>
            <a:r>
              <a:rPr lang="en-CA" sz="1800" dirty="0">
                <a:latin typeface="Calibri" panose="020F0502020204030204" pitchFamily="34" charset="0"/>
                <a:ea typeface="DengXian" panose="02010600030101010101" pitchFamily="2" charset="-122"/>
                <a:cs typeface="Times New Roman" panose="02020603050405020304" pitchFamily="18" charset="0"/>
              </a:rPr>
              <a:t>Since the confidence interval contains 0, it would suggest that there is no significance difference in the two slopes.</a:t>
            </a:r>
          </a:p>
        </p:txBody>
      </p:sp>
      <p:pic>
        <p:nvPicPr>
          <p:cNvPr id="7" name="Picture 6">
            <a:extLst>
              <a:ext uri="{FF2B5EF4-FFF2-40B4-BE49-F238E27FC236}">
                <a16:creationId xmlns:a16="http://schemas.microsoft.com/office/drawing/2014/main" id="{F35447BB-33C1-4111-99B6-5F0586DC288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00044" y="4735990"/>
            <a:ext cx="7752615" cy="874630"/>
          </a:xfrm>
          <a:prstGeom prst="rect">
            <a:avLst/>
          </a:prstGeom>
          <a:noFill/>
          <a:ln>
            <a:noFill/>
          </a:ln>
        </p:spPr>
      </p:pic>
      <p:sp>
        <p:nvSpPr>
          <p:cNvPr id="8" name="Content Placeholder 2">
            <a:extLst>
              <a:ext uri="{FF2B5EF4-FFF2-40B4-BE49-F238E27FC236}">
                <a16:creationId xmlns:a16="http://schemas.microsoft.com/office/drawing/2014/main" id="{A6AD3D0C-43CF-4467-A29E-30CEA4416160}"/>
              </a:ext>
            </a:extLst>
          </p:cNvPr>
          <p:cNvSpPr txBox="1">
            <a:spLocks/>
          </p:cNvSpPr>
          <p:nvPr/>
        </p:nvSpPr>
        <p:spPr>
          <a:xfrm>
            <a:off x="1700044" y="5677464"/>
            <a:ext cx="8406585" cy="1072588"/>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nSpc>
                <a:spcPct val="107000"/>
              </a:lnSpc>
              <a:buNone/>
            </a:pPr>
            <a:r>
              <a:rPr lang="en-CA" sz="1800" dirty="0">
                <a:latin typeface="Calibri" panose="020F0502020204030204" pitchFamily="34" charset="0"/>
                <a:ea typeface="DengXian" panose="02010600030101010101" pitchFamily="2" charset="-122"/>
                <a:cs typeface="Times New Roman" panose="02020603050405020304" pitchFamily="18" charset="0"/>
              </a:rPr>
              <a:t>Use the two regression lines to calculate the predicted property values for a size of 2000sqft, 2500 </a:t>
            </a:r>
            <a:r>
              <a:rPr lang="en-CA" sz="1800" dirty="0" err="1">
                <a:latin typeface="Calibri" panose="020F0502020204030204" pitchFamily="34" charset="0"/>
                <a:ea typeface="DengXian" panose="02010600030101010101" pitchFamily="2" charset="-122"/>
                <a:cs typeface="Times New Roman" panose="02020603050405020304" pitchFamily="18" charset="0"/>
              </a:rPr>
              <a:t>sqft</a:t>
            </a:r>
            <a:r>
              <a:rPr lang="en-CA" sz="1800" dirty="0">
                <a:latin typeface="Calibri" panose="020F0502020204030204" pitchFamily="34" charset="0"/>
                <a:ea typeface="DengXian" panose="02010600030101010101" pitchFamily="2" charset="-122"/>
                <a:cs typeface="Times New Roman" panose="02020603050405020304" pitchFamily="18" charset="0"/>
              </a:rPr>
              <a:t>, and 2250 </a:t>
            </a:r>
            <a:r>
              <a:rPr lang="en-CA" sz="1800" dirty="0" err="1">
                <a:latin typeface="Calibri" panose="020F0502020204030204" pitchFamily="34" charset="0"/>
                <a:ea typeface="DengXian" panose="02010600030101010101" pitchFamily="2" charset="-122"/>
                <a:cs typeface="Times New Roman" panose="02020603050405020304" pitchFamily="18" charset="0"/>
              </a:rPr>
              <a:t>sqft</a:t>
            </a:r>
            <a:r>
              <a:rPr lang="en-CA" sz="1800" dirty="0">
                <a:latin typeface="Calibri" panose="020F0502020204030204" pitchFamily="34" charset="0"/>
                <a:ea typeface="DengXian" panose="02010600030101010101" pitchFamily="2" charset="-122"/>
                <a:cs typeface="Times New Roman" panose="02020603050405020304" pitchFamily="18" charset="0"/>
              </a:rPr>
              <a:t>.  (pick one or all, up to you)  Choose these values because they are near the middle of most data points.  </a:t>
            </a:r>
          </a:p>
        </p:txBody>
      </p:sp>
    </p:spTree>
    <p:custDataLst>
      <p:tags r:id="rId1"/>
    </p:custDataLst>
    <p:extLst>
      <p:ext uri="{BB962C8B-B14F-4D97-AF65-F5344CB8AC3E}">
        <p14:creationId xmlns:p14="http://schemas.microsoft.com/office/powerpoint/2010/main" val="258051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52FD0E8-A340-4625-B6B2-738E5BC70A3F}"/>
              </a:ext>
            </a:extLst>
          </p:cNvPr>
          <p:cNvPicPr>
            <a:picLocks noChangeAspect="1"/>
          </p:cNvPicPr>
          <p:nvPr/>
        </p:nvPicPr>
        <p:blipFill>
          <a:blip r:embed="rId4"/>
          <a:stretch>
            <a:fillRect/>
          </a:stretch>
        </p:blipFill>
        <p:spPr>
          <a:xfrm>
            <a:off x="1712692" y="164880"/>
            <a:ext cx="2990850" cy="1666875"/>
          </a:xfrm>
          <a:prstGeom prst="rect">
            <a:avLst/>
          </a:prstGeom>
        </p:spPr>
      </p:pic>
      <p:sp>
        <p:nvSpPr>
          <p:cNvPr id="8" name="Content Placeholder 2">
            <a:extLst>
              <a:ext uri="{FF2B5EF4-FFF2-40B4-BE49-F238E27FC236}">
                <a16:creationId xmlns:a16="http://schemas.microsoft.com/office/drawing/2014/main" id="{077916F8-569D-4D50-B606-262A2268B5F0}"/>
              </a:ext>
            </a:extLst>
          </p:cNvPr>
          <p:cNvSpPr txBox="1">
            <a:spLocks/>
          </p:cNvSpPr>
          <p:nvPr/>
        </p:nvSpPr>
        <p:spPr>
          <a:xfrm>
            <a:off x="1671107" y="2124036"/>
            <a:ext cx="8406585" cy="2262769"/>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nSpc>
                <a:spcPct val="107000"/>
              </a:lnSpc>
              <a:buNone/>
            </a:pPr>
            <a:r>
              <a:rPr lang="en-CA" sz="1800" dirty="0">
                <a:latin typeface="Calibri" panose="020F0502020204030204" pitchFamily="34" charset="0"/>
                <a:ea typeface="DengXian" panose="02010600030101010101" pitchFamily="2" charset="-122"/>
                <a:cs typeface="Times New Roman" panose="02020603050405020304" pitchFamily="18" charset="0"/>
              </a:rPr>
              <a:t>The price of a property with a pool and size 2000 </a:t>
            </a:r>
            <a:r>
              <a:rPr lang="en-CA" sz="1800" dirty="0" err="1">
                <a:latin typeface="Calibri" panose="020F0502020204030204" pitchFamily="34" charset="0"/>
                <a:ea typeface="DengXian" panose="02010600030101010101" pitchFamily="2" charset="-122"/>
                <a:cs typeface="Times New Roman" panose="02020603050405020304" pitchFamily="18" charset="0"/>
              </a:rPr>
              <a:t>sqft</a:t>
            </a:r>
            <a:r>
              <a:rPr lang="en-CA" sz="1800" dirty="0">
                <a:latin typeface="Calibri" panose="020F0502020204030204" pitchFamily="34" charset="0"/>
                <a:ea typeface="DengXian" panose="02010600030101010101" pitchFamily="2" charset="-122"/>
                <a:cs typeface="Times New Roman" panose="02020603050405020304" pitchFamily="18" charset="0"/>
              </a:rPr>
              <a:t> would be 320.398 (1000’s).  The price of a property with no pool and size 2000 </a:t>
            </a:r>
            <a:r>
              <a:rPr lang="en-CA" sz="1800" dirty="0" err="1">
                <a:latin typeface="Calibri" panose="020F0502020204030204" pitchFamily="34" charset="0"/>
                <a:ea typeface="DengXian" panose="02010600030101010101" pitchFamily="2" charset="-122"/>
                <a:cs typeface="Times New Roman" panose="02020603050405020304" pitchFamily="18" charset="0"/>
              </a:rPr>
              <a:t>sqft</a:t>
            </a:r>
            <a:r>
              <a:rPr lang="en-CA" sz="1800" dirty="0">
                <a:latin typeface="Calibri" panose="020F0502020204030204" pitchFamily="34" charset="0"/>
                <a:ea typeface="DengXian" panose="02010600030101010101" pitchFamily="2" charset="-122"/>
                <a:cs typeface="Times New Roman" panose="02020603050405020304" pitchFamily="18" charset="0"/>
              </a:rPr>
              <a:t> would be 292.618 (1000’s).  </a:t>
            </a:r>
          </a:p>
          <a:p>
            <a:pPr marL="0" indent="0">
              <a:lnSpc>
                <a:spcPct val="107000"/>
              </a:lnSpc>
              <a:buNone/>
            </a:pPr>
            <a:r>
              <a:rPr lang="en-CA" sz="1800" dirty="0">
                <a:latin typeface="Calibri" panose="020F0502020204030204" pitchFamily="34" charset="0"/>
                <a:ea typeface="DengXian" panose="02010600030101010101" pitchFamily="2" charset="-122"/>
                <a:cs typeface="Times New Roman" panose="02020603050405020304" pitchFamily="18" charset="0"/>
              </a:rPr>
              <a:t>The difference in value is around 27.78 (1000’s).  This value is very close to the difference in average residuals between the two types of properties.</a:t>
            </a:r>
          </a:p>
        </p:txBody>
      </p:sp>
    </p:spTree>
    <p:custDataLst>
      <p:tags r:id="rId1"/>
    </p:custDataLst>
    <p:extLst>
      <p:ext uri="{BB962C8B-B14F-4D97-AF65-F5344CB8AC3E}">
        <p14:creationId xmlns:p14="http://schemas.microsoft.com/office/powerpoint/2010/main" val="141418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A859B-B7B1-0EBF-84D4-80BCC0256C34}"/>
              </a:ext>
            </a:extLst>
          </p:cNvPr>
          <p:cNvSpPr>
            <a:spLocks noGrp="1"/>
          </p:cNvSpPr>
          <p:nvPr>
            <p:ph type="title"/>
          </p:nvPr>
        </p:nvSpPr>
        <p:spPr/>
        <p:txBody>
          <a:bodyPr/>
          <a:lstStyle/>
          <a:p>
            <a:endParaRPr lang="en-US"/>
          </a:p>
        </p:txBody>
      </p:sp>
      <p:pic>
        <p:nvPicPr>
          <p:cNvPr id="10" name="Picture 9">
            <a:extLst>
              <a:ext uri="{FF2B5EF4-FFF2-40B4-BE49-F238E27FC236}">
                <a16:creationId xmlns:a16="http://schemas.microsoft.com/office/drawing/2014/main" id="{0DBCF237-A467-7827-828F-9CF34F64DCE1}"/>
              </a:ext>
            </a:extLst>
          </p:cNvPr>
          <p:cNvPicPr>
            <a:picLocks noChangeAspect="1"/>
          </p:cNvPicPr>
          <p:nvPr/>
        </p:nvPicPr>
        <p:blipFill>
          <a:blip r:embed="rId4"/>
          <a:stretch>
            <a:fillRect/>
          </a:stretch>
        </p:blipFill>
        <p:spPr>
          <a:xfrm>
            <a:off x="163648" y="0"/>
            <a:ext cx="10402752" cy="2724530"/>
          </a:xfrm>
          <a:prstGeom prst="rect">
            <a:avLst/>
          </a:prstGeom>
        </p:spPr>
      </p:pic>
      <p:sp>
        <p:nvSpPr>
          <p:cNvPr id="11" name="TextBox 10">
            <a:extLst>
              <a:ext uri="{FF2B5EF4-FFF2-40B4-BE49-F238E27FC236}">
                <a16:creationId xmlns:a16="http://schemas.microsoft.com/office/drawing/2014/main" id="{133834F8-0FF1-F8F7-290D-1E7DAEEF3E22}"/>
              </a:ext>
            </a:extLst>
          </p:cNvPr>
          <p:cNvSpPr txBox="1"/>
          <p:nvPr/>
        </p:nvSpPr>
        <p:spPr>
          <a:xfrm>
            <a:off x="146230" y="2779903"/>
            <a:ext cx="9363529" cy="430887"/>
          </a:xfrm>
          <a:prstGeom prst="rect">
            <a:avLst/>
          </a:prstGeom>
          <a:noFill/>
        </p:spPr>
        <p:txBody>
          <a:bodyPr wrap="square" rtlCol="0">
            <a:spAutoFit/>
          </a:bodyPr>
          <a:lstStyle/>
          <a:p>
            <a:pPr algn="ctr"/>
            <a:r>
              <a:rPr lang="en-US" sz="2200" dirty="0">
                <a:solidFill>
                  <a:srgbClr val="FF0000"/>
                </a:solidFill>
              </a:rPr>
              <a:t>The “R” Squared value is for correlation between the two variables</a:t>
            </a:r>
          </a:p>
        </p:txBody>
      </p:sp>
      <p:sp>
        <p:nvSpPr>
          <p:cNvPr id="12" name="TextBox 11">
            <a:extLst>
              <a:ext uri="{FF2B5EF4-FFF2-40B4-BE49-F238E27FC236}">
                <a16:creationId xmlns:a16="http://schemas.microsoft.com/office/drawing/2014/main" id="{6FD45CA1-3980-4B84-9EB1-724E7C2E058D}"/>
              </a:ext>
            </a:extLst>
          </p:cNvPr>
          <p:cNvSpPr txBox="1"/>
          <p:nvPr/>
        </p:nvSpPr>
        <p:spPr>
          <a:xfrm>
            <a:off x="246378" y="3280647"/>
            <a:ext cx="2975795" cy="430887"/>
          </a:xfrm>
          <a:prstGeom prst="rect">
            <a:avLst/>
          </a:prstGeom>
          <a:noFill/>
        </p:spPr>
        <p:txBody>
          <a:bodyPr wrap="square" rtlCol="0">
            <a:spAutoFit/>
          </a:bodyPr>
          <a:lstStyle/>
          <a:p>
            <a:pPr algn="ctr"/>
            <a:r>
              <a:rPr lang="en-US" sz="2200" dirty="0">
                <a:solidFill>
                  <a:srgbClr val="FF0000"/>
                </a:solidFill>
              </a:rPr>
              <a:t>R-Squared = 67.8%</a:t>
            </a:r>
          </a:p>
        </p:txBody>
      </p:sp>
      <p:sp>
        <p:nvSpPr>
          <p:cNvPr id="13" name="TextBox 12">
            <a:extLst>
              <a:ext uri="{FF2B5EF4-FFF2-40B4-BE49-F238E27FC236}">
                <a16:creationId xmlns:a16="http://schemas.microsoft.com/office/drawing/2014/main" id="{A287B2A9-98E9-6E2C-6D59-0F88D482E5CB}"/>
              </a:ext>
            </a:extLst>
          </p:cNvPr>
          <p:cNvSpPr txBox="1"/>
          <p:nvPr/>
        </p:nvSpPr>
        <p:spPr>
          <a:xfrm>
            <a:off x="3281321" y="3311126"/>
            <a:ext cx="7499888" cy="769441"/>
          </a:xfrm>
          <a:prstGeom prst="rect">
            <a:avLst/>
          </a:prstGeom>
          <a:noFill/>
        </p:spPr>
        <p:txBody>
          <a:bodyPr wrap="square" rtlCol="0">
            <a:spAutoFit/>
          </a:bodyPr>
          <a:lstStyle/>
          <a:p>
            <a:pPr algn="ctr"/>
            <a:r>
              <a:rPr lang="en-US" sz="2200" dirty="0">
                <a:solidFill>
                  <a:srgbClr val="FF0000"/>
                </a:solidFill>
              </a:rPr>
              <a:t>67.8% of the variation in the BF% can be explained by Waist size using the LSRL </a:t>
            </a:r>
          </a:p>
        </p:txBody>
      </p:sp>
      <p:graphicFrame>
        <p:nvGraphicFramePr>
          <p:cNvPr id="14" name="Object 13">
            <a:extLst>
              <a:ext uri="{FF2B5EF4-FFF2-40B4-BE49-F238E27FC236}">
                <a16:creationId xmlns:a16="http://schemas.microsoft.com/office/drawing/2014/main" id="{9365026B-5C95-5232-FE08-5CE81E226974}"/>
              </a:ext>
            </a:extLst>
          </p:cNvPr>
          <p:cNvGraphicFramePr>
            <a:graphicFrameLocks noChangeAspect="1"/>
          </p:cNvGraphicFramePr>
          <p:nvPr>
            <p:extLst>
              <p:ext uri="{D42A27DB-BD31-4B8C-83A1-F6EECF244321}">
                <p14:modId xmlns:p14="http://schemas.microsoft.com/office/powerpoint/2010/main" val="4271424625"/>
              </p:ext>
            </p:extLst>
          </p:nvPr>
        </p:nvGraphicFramePr>
        <p:xfrm>
          <a:off x="471119" y="3873690"/>
          <a:ext cx="1879343" cy="536955"/>
        </p:xfrm>
        <a:graphic>
          <a:graphicData uri="http://schemas.openxmlformats.org/presentationml/2006/ole">
            <mc:AlternateContent xmlns:mc="http://schemas.openxmlformats.org/markup-compatibility/2006">
              <mc:Choice xmlns:v="urn:schemas-microsoft-com:vml" Requires="v">
                <p:oleObj name="Equation" r:id="rId5" imgW="711000" imgH="203040" progId="Equation.DSMT4">
                  <p:embed/>
                </p:oleObj>
              </mc:Choice>
              <mc:Fallback>
                <p:oleObj name="Equation" r:id="rId5" imgW="711000" imgH="203040" progId="Equation.DSMT4">
                  <p:embed/>
                  <p:pic>
                    <p:nvPicPr>
                      <p:cNvPr id="14" name="Object 13">
                        <a:extLst>
                          <a:ext uri="{FF2B5EF4-FFF2-40B4-BE49-F238E27FC236}">
                            <a16:creationId xmlns:a16="http://schemas.microsoft.com/office/drawing/2014/main" id="{9365026B-5C95-5232-FE08-5CE81E226974}"/>
                          </a:ext>
                        </a:extLst>
                      </p:cNvPr>
                      <p:cNvPicPr/>
                      <p:nvPr/>
                    </p:nvPicPr>
                    <p:blipFill>
                      <a:blip r:embed="rId6"/>
                      <a:stretch>
                        <a:fillRect/>
                      </a:stretch>
                    </p:blipFill>
                    <p:spPr>
                      <a:xfrm>
                        <a:off x="471119" y="3873690"/>
                        <a:ext cx="1879343" cy="536955"/>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E212D4AA-FF13-FEA5-42E4-81C14AB4CA4E}"/>
              </a:ext>
            </a:extLst>
          </p:cNvPr>
          <p:cNvGraphicFramePr>
            <a:graphicFrameLocks noChangeAspect="1"/>
          </p:cNvGraphicFramePr>
          <p:nvPr>
            <p:extLst>
              <p:ext uri="{D42A27DB-BD31-4B8C-83A1-F6EECF244321}">
                <p14:modId xmlns:p14="http://schemas.microsoft.com/office/powerpoint/2010/main" val="1536982202"/>
              </p:ext>
            </p:extLst>
          </p:nvPr>
        </p:nvGraphicFramePr>
        <p:xfrm>
          <a:off x="609600" y="4410645"/>
          <a:ext cx="2316162" cy="469900"/>
        </p:xfrm>
        <a:graphic>
          <a:graphicData uri="http://schemas.openxmlformats.org/presentationml/2006/ole">
            <mc:AlternateContent xmlns:mc="http://schemas.openxmlformats.org/markup-compatibility/2006">
              <mc:Choice xmlns:v="urn:schemas-microsoft-com:vml" Requires="v">
                <p:oleObj name="Equation" r:id="rId7" imgW="876240" imgH="177480" progId="Equation.DSMT4">
                  <p:embed/>
                </p:oleObj>
              </mc:Choice>
              <mc:Fallback>
                <p:oleObj name="Equation" r:id="rId7" imgW="876240" imgH="177480" progId="Equation.DSMT4">
                  <p:embed/>
                  <p:pic>
                    <p:nvPicPr>
                      <p:cNvPr id="15" name="Object 14">
                        <a:extLst>
                          <a:ext uri="{FF2B5EF4-FFF2-40B4-BE49-F238E27FC236}">
                            <a16:creationId xmlns:a16="http://schemas.microsoft.com/office/drawing/2014/main" id="{E212D4AA-FF13-FEA5-42E4-81C14AB4CA4E}"/>
                          </a:ext>
                        </a:extLst>
                      </p:cNvPr>
                      <p:cNvPicPr/>
                      <p:nvPr/>
                    </p:nvPicPr>
                    <p:blipFill>
                      <a:blip r:embed="rId8"/>
                      <a:stretch>
                        <a:fillRect/>
                      </a:stretch>
                    </p:blipFill>
                    <p:spPr>
                      <a:xfrm>
                        <a:off x="609600" y="4410645"/>
                        <a:ext cx="2316162" cy="469900"/>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6965C766-5CD7-A789-15B4-B8FFCA4ABE46}"/>
              </a:ext>
            </a:extLst>
          </p:cNvPr>
          <p:cNvSpPr txBox="1"/>
          <p:nvPr/>
        </p:nvSpPr>
        <p:spPr>
          <a:xfrm>
            <a:off x="3691260" y="4081833"/>
            <a:ext cx="6880948" cy="1127707"/>
          </a:xfrm>
          <a:prstGeom prst="rect">
            <a:avLst/>
          </a:prstGeom>
          <a:noFill/>
        </p:spPr>
        <p:txBody>
          <a:bodyPr wrap="square" rtlCol="0">
            <a:spAutoFit/>
          </a:bodyPr>
          <a:lstStyle/>
          <a:p>
            <a:pPr algn="ctr"/>
            <a:r>
              <a:rPr lang="en-US" sz="2200" dirty="0">
                <a:solidFill>
                  <a:srgbClr val="FF0000"/>
                </a:solidFill>
              </a:rPr>
              <a:t>Coefficient correlation is equal to 0.823407.  This indicates a strong positive linear relationship between waist size and Body fat %.</a:t>
            </a:r>
          </a:p>
        </p:txBody>
      </p:sp>
      <p:graphicFrame>
        <p:nvGraphicFramePr>
          <p:cNvPr id="17" name="Object 16">
            <a:extLst>
              <a:ext uri="{FF2B5EF4-FFF2-40B4-BE49-F238E27FC236}">
                <a16:creationId xmlns:a16="http://schemas.microsoft.com/office/drawing/2014/main" id="{82AF6E5F-9D86-2CEA-9F86-6869C09D6F23}"/>
              </a:ext>
            </a:extLst>
          </p:cNvPr>
          <p:cNvGraphicFramePr>
            <a:graphicFrameLocks noChangeAspect="1"/>
          </p:cNvGraphicFramePr>
          <p:nvPr>
            <p:extLst>
              <p:ext uri="{D42A27DB-BD31-4B8C-83A1-F6EECF244321}">
                <p14:modId xmlns:p14="http://schemas.microsoft.com/office/powerpoint/2010/main" val="647891563"/>
              </p:ext>
            </p:extLst>
          </p:nvPr>
        </p:nvGraphicFramePr>
        <p:xfrm>
          <a:off x="304480" y="5241925"/>
          <a:ext cx="2282825" cy="469900"/>
        </p:xfrm>
        <a:graphic>
          <a:graphicData uri="http://schemas.openxmlformats.org/presentationml/2006/ole">
            <mc:AlternateContent xmlns:mc="http://schemas.openxmlformats.org/markup-compatibility/2006">
              <mc:Choice xmlns:v="urn:schemas-microsoft-com:vml" Requires="v">
                <p:oleObj name="Equation" r:id="rId9" imgW="863280" imgH="177480" progId="Equation.DSMT4">
                  <p:embed/>
                </p:oleObj>
              </mc:Choice>
              <mc:Fallback>
                <p:oleObj name="Equation" r:id="rId9" imgW="863280" imgH="177480" progId="Equation.DSMT4">
                  <p:embed/>
                  <p:pic>
                    <p:nvPicPr>
                      <p:cNvPr id="17" name="Object 16">
                        <a:extLst>
                          <a:ext uri="{FF2B5EF4-FFF2-40B4-BE49-F238E27FC236}">
                            <a16:creationId xmlns:a16="http://schemas.microsoft.com/office/drawing/2014/main" id="{82AF6E5F-9D86-2CEA-9F86-6869C09D6F23}"/>
                          </a:ext>
                        </a:extLst>
                      </p:cNvPr>
                      <p:cNvPicPr/>
                      <p:nvPr/>
                    </p:nvPicPr>
                    <p:blipFill>
                      <a:blip r:embed="rId10"/>
                      <a:stretch>
                        <a:fillRect/>
                      </a:stretch>
                    </p:blipFill>
                    <p:spPr>
                      <a:xfrm>
                        <a:off x="304480" y="5241925"/>
                        <a:ext cx="2282825" cy="469900"/>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B8ADA5E9-648C-15A3-A8DD-DA09766C3904}"/>
              </a:ext>
            </a:extLst>
          </p:cNvPr>
          <p:cNvSpPr txBox="1"/>
          <p:nvPr/>
        </p:nvSpPr>
        <p:spPr>
          <a:xfrm>
            <a:off x="3625220" y="5223788"/>
            <a:ext cx="6880948" cy="430887"/>
          </a:xfrm>
          <a:prstGeom prst="rect">
            <a:avLst/>
          </a:prstGeom>
          <a:noFill/>
        </p:spPr>
        <p:txBody>
          <a:bodyPr wrap="square" rtlCol="0">
            <a:spAutoFit/>
          </a:bodyPr>
          <a:lstStyle/>
          <a:p>
            <a:pPr algn="ctr"/>
            <a:r>
              <a:rPr lang="en-US" sz="2200" dirty="0">
                <a:solidFill>
                  <a:srgbClr val="FF0000"/>
                </a:solidFill>
              </a:rPr>
              <a:t>The Degrees of Freedom is sample size minus 2</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3585425-8E27-770E-3507-C2442637708B}"/>
                  </a:ext>
                </a:extLst>
              </p:cNvPr>
              <p:cNvSpPr txBox="1"/>
              <p:nvPr/>
            </p:nvSpPr>
            <p:spPr>
              <a:xfrm>
                <a:off x="3453770" y="5573038"/>
                <a:ext cx="6880948" cy="430887"/>
              </a:xfrm>
              <a:prstGeom prst="rect">
                <a:avLst/>
              </a:prstGeom>
              <a:noFill/>
            </p:spPr>
            <p:txBody>
              <a:bodyPr wrap="square" rtlCol="0">
                <a:spAutoFit/>
              </a:bodyPr>
              <a:lstStyle/>
              <a:p>
                <a:pPr algn="ctr"/>
                <a:r>
                  <a:rPr lang="en-US" sz="2200" dirty="0">
                    <a:solidFill>
                      <a:srgbClr val="FF0000"/>
                    </a:solidFill>
                  </a:rPr>
                  <a:t>The sample size is 250 [</a:t>
                </a:r>
                <a14:m>
                  <m:oMath xmlns:m="http://schemas.openxmlformats.org/officeDocument/2006/math">
                    <m:r>
                      <a:rPr lang="en-US" sz="2200" i="1" dirty="0" smtClean="0">
                        <a:solidFill>
                          <a:srgbClr val="FF0000"/>
                        </a:solidFill>
                        <a:latin typeface="Cambria Math" panose="02040503050406030204" pitchFamily="18" charset="0"/>
                      </a:rPr>
                      <m:t>𝑛</m:t>
                    </m:r>
                    <m:r>
                      <a:rPr lang="en-US" sz="2200" i="1" dirty="0" smtClean="0">
                        <a:solidFill>
                          <a:srgbClr val="FF0000"/>
                        </a:solidFill>
                        <a:latin typeface="Cambria Math" panose="02040503050406030204" pitchFamily="18" charset="0"/>
                      </a:rPr>
                      <m:t>=250</m:t>
                    </m:r>
                  </m:oMath>
                </a14:m>
                <a:r>
                  <a:rPr lang="en-US" sz="2200" dirty="0">
                    <a:solidFill>
                      <a:srgbClr val="FF0000"/>
                    </a:solidFill>
                  </a:rPr>
                  <a:t>]</a:t>
                </a:r>
              </a:p>
            </p:txBody>
          </p:sp>
        </mc:Choice>
        <mc:Fallback xmlns="">
          <p:sp>
            <p:nvSpPr>
              <p:cNvPr id="19" name="TextBox 18">
                <a:extLst>
                  <a:ext uri="{FF2B5EF4-FFF2-40B4-BE49-F238E27FC236}">
                    <a16:creationId xmlns:a16="http://schemas.microsoft.com/office/drawing/2014/main" id="{B3585425-8E27-770E-3507-C2442637708B}"/>
                  </a:ext>
                </a:extLst>
              </p:cNvPr>
              <p:cNvSpPr txBox="1">
                <a:spLocks noRot="1" noChangeAspect="1" noMove="1" noResize="1" noEditPoints="1" noAdjustHandles="1" noChangeArrowheads="1" noChangeShapeType="1" noTextEdit="1"/>
              </p:cNvSpPr>
              <p:nvPr/>
            </p:nvSpPr>
            <p:spPr>
              <a:xfrm>
                <a:off x="3453770" y="5573038"/>
                <a:ext cx="6880948" cy="430887"/>
              </a:xfrm>
              <a:prstGeom prst="rect">
                <a:avLst/>
              </a:prstGeom>
              <a:blipFill>
                <a:blip r:embed="rId11"/>
                <a:stretch>
                  <a:fillRect t="-9859" b="-28169"/>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1D7CCC79-07B9-65E3-FF0F-91B3086DE2F6}"/>
              </a:ext>
            </a:extLst>
          </p:cNvPr>
          <p:cNvSpPr/>
          <p:nvPr/>
        </p:nvSpPr>
        <p:spPr>
          <a:xfrm>
            <a:off x="307338" y="542614"/>
            <a:ext cx="6032502" cy="764495"/>
          </a:xfrm>
          <a:prstGeom prst="rect">
            <a:avLst/>
          </a:prstGeom>
          <a:solidFill>
            <a:srgbClr val="92D05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Object 20">
            <a:extLst>
              <a:ext uri="{FF2B5EF4-FFF2-40B4-BE49-F238E27FC236}">
                <a16:creationId xmlns:a16="http://schemas.microsoft.com/office/drawing/2014/main" id="{C0FAC055-D6B5-FDEB-6EDE-EFE77E7F2F74}"/>
              </a:ext>
            </a:extLst>
          </p:cNvPr>
          <p:cNvGraphicFramePr>
            <a:graphicFrameLocks noChangeAspect="1"/>
          </p:cNvGraphicFramePr>
          <p:nvPr>
            <p:extLst>
              <p:ext uri="{D42A27DB-BD31-4B8C-83A1-F6EECF244321}">
                <p14:modId xmlns:p14="http://schemas.microsoft.com/office/powerpoint/2010/main" val="2289160214"/>
              </p:ext>
            </p:extLst>
          </p:nvPr>
        </p:nvGraphicFramePr>
        <p:xfrm>
          <a:off x="492125" y="6003925"/>
          <a:ext cx="1677988" cy="469900"/>
        </p:xfrm>
        <a:graphic>
          <a:graphicData uri="http://schemas.openxmlformats.org/presentationml/2006/ole">
            <mc:AlternateContent xmlns:mc="http://schemas.openxmlformats.org/markup-compatibility/2006">
              <mc:Choice xmlns:v="urn:schemas-microsoft-com:vml" Requires="v">
                <p:oleObj name="Equation" r:id="rId12" imgW="634680" imgH="177480" progId="Equation.DSMT4">
                  <p:embed/>
                </p:oleObj>
              </mc:Choice>
              <mc:Fallback>
                <p:oleObj name="Equation" r:id="rId12" imgW="634680" imgH="177480" progId="Equation.DSMT4">
                  <p:embed/>
                  <p:pic>
                    <p:nvPicPr>
                      <p:cNvPr id="21" name="Object 20">
                        <a:extLst>
                          <a:ext uri="{FF2B5EF4-FFF2-40B4-BE49-F238E27FC236}">
                            <a16:creationId xmlns:a16="http://schemas.microsoft.com/office/drawing/2014/main" id="{C0FAC055-D6B5-FDEB-6EDE-EFE77E7F2F74}"/>
                          </a:ext>
                        </a:extLst>
                      </p:cNvPr>
                      <p:cNvPicPr/>
                      <p:nvPr/>
                    </p:nvPicPr>
                    <p:blipFill>
                      <a:blip r:embed="rId13"/>
                      <a:stretch>
                        <a:fillRect/>
                      </a:stretch>
                    </p:blipFill>
                    <p:spPr>
                      <a:xfrm>
                        <a:off x="492125" y="6003925"/>
                        <a:ext cx="1677988" cy="469900"/>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8FABB63F-1173-4A60-6A5B-41650952D544}"/>
              </a:ext>
            </a:extLst>
          </p:cNvPr>
          <p:cNvSpPr txBox="1"/>
          <p:nvPr/>
        </p:nvSpPr>
        <p:spPr>
          <a:xfrm>
            <a:off x="2825119" y="5982613"/>
            <a:ext cx="7871455" cy="769441"/>
          </a:xfrm>
          <a:prstGeom prst="rect">
            <a:avLst/>
          </a:prstGeom>
          <a:noFill/>
        </p:spPr>
        <p:txBody>
          <a:bodyPr wrap="square" rtlCol="0">
            <a:spAutoFit/>
          </a:bodyPr>
          <a:lstStyle/>
          <a:p>
            <a:pPr algn="ctr"/>
            <a:r>
              <a:rPr lang="en-US" sz="2200" dirty="0">
                <a:solidFill>
                  <a:srgbClr val="FF0000"/>
                </a:solidFill>
              </a:rPr>
              <a:t>The “S” value is the standard deviations for the residuals [observed minus predicted y-values]</a:t>
            </a:r>
          </a:p>
        </p:txBody>
      </p:sp>
      <p:sp>
        <p:nvSpPr>
          <p:cNvPr id="23" name="TextBox 22">
            <a:extLst>
              <a:ext uri="{FF2B5EF4-FFF2-40B4-BE49-F238E27FC236}">
                <a16:creationId xmlns:a16="http://schemas.microsoft.com/office/drawing/2014/main" id="{7DD91027-B27B-174A-345F-7837DA81E314}"/>
              </a:ext>
            </a:extLst>
          </p:cNvPr>
          <p:cNvSpPr txBox="1"/>
          <p:nvPr/>
        </p:nvSpPr>
        <p:spPr>
          <a:xfrm>
            <a:off x="5409569" y="438065"/>
            <a:ext cx="5156831" cy="769441"/>
          </a:xfrm>
          <a:prstGeom prst="rect">
            <a:avLst/>
          </a:prstGeom>
          <a:noFill/>
        </p:spPr>
        <p:txBody>
          <a:bodyPr wrap="square" rtlCol="0">
            <a:spAutoFit/>
          </a:bodyPr>
          <a:lstStyle/>
          <a:p>
            <a:pPr algn="ctr"/>
            <a:r>
              <a:rPr lang="en-US" sz="2200" dirty="0">
                <a:solidFill>
                  <a:srgbClr val="FF0000"/>
                </a:solidFill>
              </a:rPr>
              <a:t>Tells you how strong the relationship is between “X” and “Y”</a:t>
            </a:r>
          </a:p>
        </p:txBody>
      </p:sp>
    </p:spTree>
    <p:custDataLst>
      <p:tags r:id="rId1"/>
    </p:custDataLst>
    <p:extLst>
      <p:ext uri="{BB962C8B-B14F-4D97-AF65-F5344CB8AC3E}">
        <p14:creationId xmlns:p14="http://schemas.microsoft.com/office/powerpoint/2010/main" val="39826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6" grpId="0"/>
      <p:bldP spid="18" grpId="0"/>
      <p:bldP spid="19" grpId="0"/>
      <p:bldP spid="20" grpId="0" animBg="1"/>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DAB8B-7B3C-3FFD-A8BE-76629F148749}"/>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01ACF9DB-6BAF-BC84-5583-E2EB91976D1A}"/>
              </a:ext>
            </a:extLst>
          </p:cNvPr>
          <p:cNvPicPr>
            <a:picLocks noChangeAspect="1"/>
          </p:cNvPicPr>
          <p:nvPr/>
        </p:nvPicPr>
        <p:blipFill>
          <a:blip r:embed="rId4"/>
          <a:stretch>
            <a:fillRect/>
          </a:stretch>
        </p:blipFill>
        <p:spPr>
          <a:xfrm>
            <a:off x="163648" y="0"/>
            <a:ext cx="9551852" cy="2501675"/>
          </a:xfrm>
          <a:prstGeom prst="rect">
            <a:avLst/>
          </a:prstGeom>
        </p:spPr>
      </p:pic>
      <p:sp>
        <p:nvSpPr>
          <p:cNvPr id="5" name="Rectangle 4">
            <a:extLst>
              <a:ext uri="{FF2B5EF4-FFF2-40B4-BE49-F238E27FC236}">
                <a16:creationId xmlns:a16="http://schemas.microsoft.com/office/drawing/2014/main" id="{D4408F34-F2A1-76BE-B23A-E208EC3E14F5}"/>
              </a:ext>
            </a:extLst>
          </p:cNvPr>
          <p:cNvSpPr/>
          <p:nvPr/>
        </p:nvSpPr>
        <p:spPr>
          <a:xfrm>
            <a:off x="4073026" y="1940019"/>
            <a:ext cx="4741740" cy="466534"/>
          </a:xfrm>
          <a:prstGeom prst="rect">
            <a:avLst/>
          </a:prstGeom>
          <a:solidFill>
            <a:srgbClr val="92D05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CCCC287-F1F7-CD74-7ED4-2E159980F378}"/>
              </a:ext>
            </a:extLst>
          </p:cNvPr>
          <p:cNvSpPr txBox="1"/>
          <p:nvPr/>
        </p:nvSpPr>
        <p:spPr>
          <a:xfrm>
            <a:off x="-84002" y="2455956"/>
            <a:ext cx="8388170" cy="769441"/>
          </a:xfrm>
          <a:prstGeom prst="rect">
            <a:avLst/>
          </a:prstGeom>
          <a:noFill/>
        </p:spPr>
        <p:txBody>
          <a:bodyPr wrap="square" rtlCol="0">
            <a:spAutoFit/>
          </a:bodyPr>
          <a:lstStyle/>
          <a:p>
            <a:pPr algn="ctr"/>
            <a:r>
              <a:rPr lang="en-US" sz="2200" dirty="0">
                <a:solidFill>
                  <a:srgbClr val="FF0000"/>
                </a:solidFill>
              </a:rPr>
              <a:t>SE Coeff:  This is the standard Error of the sampling     distribution for the SLOPE of the LSRL</a:t>
            </a:r>
          </a:p>
        </p:txBody>
      </p:sp>
      <p:sp>
        <p:nvSpPr>
          <p:cNvPr id="7" name="TextBox 6">
            <a:extLst>
              <a:ext uri="{FF2B5EF4-FFF2-40B4-BE49-F238E27FC236}">
                <a16:creationId xmlns:a16="http://schemas.microsoft.com/office/drawing/2014/main" id="{A1A3180B-8BCF-D8B9-6A3C-EE030CA2A46A}"/>
              </a:ext>
            </a:extLst>
          </p:cNvPr>
          <p:cNvSpPr txBox="1"/>
          <p:nvPr/>
        </p:nvSpPr>
        <p:spPr>
          <a:xfrm>
            <a:off x="-103053" y="3246531"/>
            <a:ext cx="9123227" cy="430887"/>
          </a:xfrm>
          <a:prstGeom prst="rect">
            <a:avLst/>
          </a:prstGeom>
          <a:noFill/>
        </p:spPr>
        <p:txBody>
          <a:bodyPr wrap="square" rtlCol="0">
            <a:spAutoFit/>
          </a:bodyPr>
          <a:lstStyle/>
          <a:p>
            <a:pPr algn="ctr"/>
            <a:r>
              <a:rPr lang="en-US" sz="2200" dirty="0">
                <a:solidFill>
                  <a:srgbClr val="FF0000"/>
                </a:solidFill>
              </a:rPr>
              <a:t>Imagine you are performing a T-test for the slope of the LSRL</a:t>
            </a:r>
          </a:p>
        </p:txBody>
      </p:sp>
      <p:sp>
        <p:nvSpPr>
          <p:cNvPr id="8" name="TextBox 7">
            <a:extLst>
              <a:ext uri="{FF2B5EF4-FFF2-40B4-BE49-F238E27FC236}">
                <a16:creationId xmlns:a16="http://schemas.microsoft.com/office/drawing/2014/main" id="{3E512F5A-1DEE-4DED-F10B-2F1C3A959468}"/>
              </a:ext>
            </a:extLst>
          </p:cNvPr>
          <p:cNvSpPr txBox="1"/>
          <p:nvPr/>
        </p:nvSpPr>
        <p:spPr>
          <a:xfrm>
            <a:off x="372470" y="3690195"/>
            <a:ext cx="9123227" cy="430887"/>
          </a:xfrm>
          <a:prstGeom prst="rect">
            <a:avLst/>
          </a:prstGeom>
          <a:noFill/>
        </p:spPr>
        <p:txBody>
          <a:bodyPr wrap="square" rtlCol="0">
            <a:spAutoFit/>
          </a:bodyPr>
          <a:lstStyle/>
          <a:p>
            <a:pPr algn="ctr"/>
            <a:r>
              <a:rPr lang="en-US" sz="2200" dirty="0">
                <a:solidFill>
                  <a:srgbClr val="FF0000"/>
                </a:solidFill>
              </a:rPr>
              <a:t>The NULL HYPOTHESIS would be the slope of the LSRL is equal to </a:t>
            </a:r>
          </a:p>
        </p:txBody>
      </p:sp>
      <p:sp>
        <p:nvSpPr>
          <p:cNvPr id="9" name="TextBox 8">
            <a:extLst>
              <a:ext uri="{FF2B5EF4-FFF2-40B4-BE49-F238E27FC236}">
                <a16:creationId xmlns:a16="http://schemas.microsoft.com/office/drawing/2014/main" id="{F19A28C5-00F5-289A-D31E-BE07BDC3C7FC}"/>
              </a:ext>
            </a:extLst>
          </p:cNvPr>
          <p:cNvSpPr txBox="1"/>
          <p:nvPr/>
        </p:nvSpPr>
        <p:spPr>
          <a:xfrm>
            <a:off x="9214704" y="3678243"/>
            <a:ext cx="1684205" cy="492443"/>
          </a:xfrm>
          <a:prstGeom prst="rect">
            <a:avLst/>
          </a:prstGeom>
          <a:noFill/>
        </p:spPr>
        <p:txBody>
          <a:bodyPr wrap="square" rtlCol="0">
            <a:spAutoFit/>
          </a:bodyPr>
          <a:lstStyle/>
          <a:p>
            <a:pPr algn="ctr"/>
            <a:r>
              <a:rPr lang="en-US" sz="2600" b="1" dirty="0">
                <a:solidFill>
                  <a:srgbClr val="FF0000"/>
                </a:solidFill>
              </a:rPr>
              <a:t>ZERO!</a:t>
            </a:r>
          </a:p>
        </p:txBody>
      </p:sp>
      <p:sp>
        <p:nvSpPr>
          <p:cNvPr id="10" name="TextBox 9">
            <a:extLst>
              <a:ext uri="{FF2B5EF4-FFF2-40B4-BE49-F238E27FC236}">
                <a16:creationId xmlns:a16="http://schemas.microsoft.com/office/drawing/2014/main" id="{9E2E317C-8E9C-2299-2D6A-3007B798B940}"/>
              </a:ext>
            </a:extLst>
          </p:cNvPr>
          <p:cNvSpPr txBox="1"/>
          <p:nvPr/>
        </p:nvSpPr>
        <p:spPr>
          <a:xfrm>
            <a:off x="-84004" y="4191389"/>
            <a:ext cx="11361604" cy="430887"/>
          </a:xfrm>
          <a:prstGeom prst="rect">
            <a:avLst/>
          </a:prstGeom>
          <a:noFill/>
        </p:spPr>
        <p:txBody>
          <a:bodyPr wrap="square" rtlCol="0">
            <a:spAutoFit/>
          </a:bodyPr>
          <a:lstStyle/>
          <a:p>
            <a:pPr algn="ctr"/>
            <a:r>
              <a:rPr lang="en-US" sz="2200" dirty="0">
                <a:solidFill>
                  <a:srgbClr val="FF0000"/>
                </a:solidFill>
              </a:rPr>
              <a:t>The Alternative hypothesis would be the slope of the LSRL is NOT equal to zero</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44300B0-FE84-2BC0-B0AF-4EECD3A74238}"/>
                  </a:ext>
                </a:extLst>
              </p:cNvPr>
              <p:cNvSpPr txBox="1"/>
              <p:nvPr/>
            </p:nvSpPr>
            <p:spPr>
              <a:xfrm>
                <a:off x="-45904" y="4620014"/>
                <a:ext cx="11361604" cy="769441"/>
              </a:xfrm>
              <a:prstGeom prst="rect">
                <a:avLst/>
              </a:prstGeom>
              <a:noFill/>
            </p:spPr>
            <p:txBody>
              <a:bodyPr wrap="square" rtlCol="0">
                <a:spAutoFit/>
              </a:bodyPr>
              <a:lstStyle/>
              <a:p>
                <a:pPr algn="ctr"/>
                <a:r>
                  <a:rPr lang="en-US" sz="2200" dirty="0">
                    <a:solidFill>
                      <a:srgbClr val="FF0000"/>
                    </a:solidFill>
                  </a:rPr>
                  <a:t>The “T” ratio or “T value” is the test statistics of your sample.  How many SE your sample mean is away from the hypothesis population mean [</a:t>
                </a:r>
                <a14:m>
                  <m:oMath xmlns:m="http://schemas.openxmlformats.org/officeDocument/2006/math">
                    <m:r>
                      <a:rPr lang="en-US" sz="2200" i="1" smtClean="0">
                        <a:solidFill>
                          <a:srgbClr val="FF0000"/>
                        </a:solidFill>
                        <a:latin typeface="Cambria Math" panose="02040503050406030204" pitchFamily="18" charset="0"/>
                        <a:ea typeface="Cambria Math" panose="02040503050406030204" pitchFamily="18" charset="0"/>
                      </a:rPr>
                      <m:t>𝜇</m:t>
                    </m:r>
                    <m:r>
                      <a:rPr lang="en-US" sz="2200" b="0" i="1" smtClean="0">
                        <a:solidFill>
                          <a:srgbClr val="FF0000"/>
                        </a:solidFill>
                        <a:latin typeface="Cambria Math" panose="02040503050406030204" pitchFamily="18" charset="0"/>
                        <a:ea typeface="Cambria Math" panose="02040503050406030204" pitchFamily="18" charset="0"/>
                      </a:rPr>
                      <m:t>=0</m:t>
                    </m:r>
                  </m:oMath>
                </a14:m>
                <a:r>
                  <a:rPr lang="en-US" sz="2200" dirty="0">
                    <a:solidFill>
                      <a:srgbClr val="FF0000"/>
                    </a:solidFill>
                  </a:rPr>
                  <a:t>]</a:t>
                </a:r>
              </a:p>
            </p:txBody>
          </p:sp>
        </mc:Choice>
        <mc:Fallback xmlns="">
          <p:sp>
            <p:nvSpPr>
              <p:cNvPr id="11" name="TextBox 10">
                <a:extLst>
                  <a:ext uri="{FF2B5EF4-FFF2-40B4-BE49-F238E27FC236}">
                    <a16:creationId xmlns:a16="http://schemas.microsoft.com/office/drawing/2014/main" id="{F44300B0-FE84-2BC0-B0AF-4EECD3A74238}"/>
                  </a:ext>
                </a:extLst>
              </p:cNvPr>
              <p:cNvSpPr txBox="1">
                <a:spLocks noRot="1" noChangeAspect="1" noMove="1" noResize="1" noEditPoints="1" noAdjustHandles="1" noChangeArrowheads="1" noChangeShapeType="1" noTextEdit="1"/>
              </p:cNvSpPr>
              <p:nvPr/>
            </p:nvSpPr>
            <p:spPr>
              <a:xfrm>
                <a:off x="-45904" y="4620014"/>
                <a:ext cx="11361604" cy="769441"/>
              </a:xfrm>
              <a:prstGeom prst="rect">
                <a:avLst/>
              </a:prstGeom>
              <a:blipFill>
                <a:blip r:embed="rId5"/>
                <a:stretch>
                  <a:fillRect t="-5556" b="-15079"/>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BE75D5C6-B4AA-542D-20D4-D5C01F653F96}"/>
              </a:ext>
            </a:extLst>
          </p:cNvPr>
          <p:cNvSpPr txBox="1"/>
          <p:nvPr/>
        </p:nvSpPr>
        <p:spPr>
          <a:xfrm>
            <a:off x="-84004" y="5362964"/>
            <a:ext cx="11361604" cy="769441"/>
          </a:xfrm>
          <a:prstGeom prst="rect">
            <a:avLst/>
          </a:prstGeom>
          <a:noFill/>
        </p:spPr>
        <p:txBody>
          <a:bodyPr wrap="square" rtlCol="0">
            <a:spAutoFit/>
          </a:bodyPr>
          <a:lstStyle/>
          <a:p>
            <a:pPr algn="ctr"/>
            <a:r>
              <a:rPr lang="en-US" sz="2200" dirty="0">
                <a:solidFill>
                  <a:srgbClr val="FF0000"/>
                </a:solidFill>
              </a:rPr>
              <a:t>The “P” value is the probability that you will have your “slope” given that the slope from the Null hypothesis is zero.  [Conditional Probability]</a:t>
            </a:r>
          </a:p>
        </p:txBody>
      </p:sp>
      <p:sp>
        <p:nvSpPr>
          <p:cNvPr id="13" name="TextBox 12">
            <a:extLst>
              <a:ext uri="{FF2B5EF4-FFF2-40B4-BE49-F238E27FC236}">
                <a16:creationId xmlns:a16="http://schemas.microsoft.com/office/drawing/2014/main" id="{5F91591F-9288-FF52-0A5A-12DEF9E3438B}"/>
              </a:ext>
            </a:extLst>
          </p:cNvPr>
          <p:cNvSpPr txBox="1"/>
          <p:nvPr/>
        </p:nvSpPr>
        <p:spPr>
          <a:xfrm>
            <a:off x="-131629" y="6077339"/>
            <a:ext cx="11361604" cy="769441"/>
          </a:xfrm>
          <a:prstGeom prst="rect">
            <a:avLst/>
          </a:prstGeom>
          <a:noFill/>
        </p:spPr>
        <p:txBody>
          <a:bodyPr wrap="square" rtlCol="0">
            <a:spAutoFit/>
          </a:bodyPr>
          <a:lstStyle/>
          <a:p>
            <a:pPr algn="ctr"/>
            <a:r>
              <a:rPr lang="en-US" sz="2200" dirty="0">
                <a:solidFill>
                  <a:srgbClr val="FF0000"/>
                </a:solidFill>
              </a:rPr>
              <a:t>If the P-value is small, it is good evidence to reject the Null that the slope is zero and accept the alternative hypothesis, where slope is not zero</a:t>
            </a:r>
          </a:p>
        </p:txBody>
      </p:sp>
      <p:sp>
        <p:nvSpPr>
          <p:cNvPr id="14" name="TextBox 13">
            <a:extLst>
              <a:ext uri="{FF2B5EF4-FFF2-40B4-BE49-F238E27FC236}">
                <a16:creationId xmlns:a16="http://schemas.microsoft.com/office/drawing/2014/main" id="{1EA3F7F8-C3F1-54D9-DCC0-F63F3AECD766}"/>
              </a:ext>
            </a:extLst>
          </p:cNvPr>
          <p:cNvSpPr txBox="1"/>
          <p:nvPr/>
        </p:nvSpPr>
        <p:spPr>
          <a:xfrm>
            <a:off x="6843834" y="648197"/>
            <a:ext cx="4741741" cy="769441"/>
          </a:xfrm>
          <a:prstGeom prst="rect">
            <a:avLst/>
          </a:prstGeom>
          <a:solidFill>
            <a:schemeClr val="bg1"/>
          </a:solidFill>
        </p:spPr>
        <p:txBody>
          <a:bodyPr wrap="square" rtlCol="0">
            <a:spAutoFit/>
          </a:bodyPr>
          <a:lstStyle/>
          <a:p>
            <a:pPr algn="ctr"/>
            <a:r>
              <a:rPr lang="en-US" sz="2200" dirty="0">
                <a:solidFill>
                  <a:srgbClr val="FF0000"/>
                </a:solidFill>
              </a:rPr>
              <a:t>This part can be used to create a Conf Int for the slope</a:t>
            </a:r>
          </a:p>
        </p:txBody>
      </p:sp>
    </p:spTree>
    <p:custDataLst>
      <p:tags r:id="rId1"/>
    </p:custDataLst>
    <p:extLst>
      <p:ext uri="{BB962C8B-B14F-4D97-AF65-F5344CB8AC3E}">
        <p14:creationId xmlns:p14="http://schemas.microsoft.com/office/powerpoint/2010/main" val="130781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0" grpId="0"/>
      <p:bldP spid="11" grpId="0"/>
      <p:bldP spid="12" grpId="0"/>
      <p:bldP spid="13"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FD1899F-AC2D-A2B8-5AA0-962E734CF90B}"/>
                  </a:ext>
                </a:extLst>
              </p:cNvPr>
              <p:cNvSpPr>
                <a:spLocks noGrp="1"/>
              </p:cNvSpPr>
              <p:nvPr>
                <p:ph sz="quarter" idx="1"/>
              </p:nvPr>
            </p:nvSpPr>
            <p:spPr>
              <a:xfrm>
                <a:off x="341243" y="417444"/>
                <a:ext cx="11277599" cy="2693504"/>
              </a:xfrm>
            </p:spPr>
            <p:txBody>
              <a:bodyPr>
                <a:normAutofit/>
              </a:bodyPr>
              <a:lstStyle/>
              <a:p>
                <a:r>
                  <a:rPr lang="en-US" dirty="0"/>
                  <a:t>NOTE: THIS IS YOUR HYPOTHESIS!!!!</a:t>
                </a:r>
                <a:br>
                  <a:rPr lang="en-US" dirty="0"/>
                </a:br>
                <a:br>
                  <a:rPr lang="en-US" dirty="0"/>
                </a:br>
                <a:r>
                  <a:rPr lang="en-US" dirty="0"/>
                  <a:t>NULL HYPOTHESIS: </a:t>
                </a:r>
                <a14:m>
                  <m:oMath xmlns:m="http://schemas.openxmlformats.org/officeDocument/2006/math">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=0; </m:t>
                    </m:r>
                  </m:oMath>
                </a14:m>
                <a:r>
                  <a:rPr lang="en-US" dirty="0"/>
                  <a:t>The slope of the regression line between the “X” and “Y” variable is zero </a:t>
                </a:r>
              </a:p>
              <a:p>
                <a:r>
                  <a:rPr lang="en-US" dirty="0"/>
                  <a:t>Implication: the relationship is scattered, rather than use a regression model, it’s better to use an “average” line for using “x” to predict “y”</a:t>
                </a:r>
              </a:p>
            </p:txBody>
          </p:sp>
        </mc:Choice>
        <mc:Fallback xmlns="">
          <p:sp>
            <p:nvSpPr>
              <p:cNvPr id="3" name="Content Placeholder 2">
                <a:extLst>
                  <a:ext uri="{FF2B5EF4-FFF2-40B4-BE49-F238E27FC236}">
                    <a16:creationId xmlns:a16="http://schemas.microsoft.com/office/drawing/2014/main" id="{AFD1899F-AC2D-A2B8-5AA0-962E734CF90B}"/>
                  </a:ext>
                </a:extLst>
              </p:cNvPr>
              <p:cNvSpPr>
                <a:spLocks noGrp="1" noRot="1" noChangeAspect="1" noMove="1" noResize="1" noEditPoints="1" noAdjustHandles="1" noChangeArrowheads="1" noChangeShapeType="1" noTextEdit="1"/>
              </p:cNvSpPr>
              <p:nvPr>
                <p:ph sz="quarter" idx="1"/>
              </p:nvPr>
            </p:nvSpPr>
            <p:spPr>
              <a:xfrm>
                <a:off x="341243" y="417444"/>
                <a:ext cx="11277599" cy="2693504"/>
              </a:xfrm>
              <a:blipFill>
                <a:blip r:embed="rId2"/>
                <a:stretch>
                  <a:fillRect l="-270" t="-1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C785849E-478C-4949-F8E3-B3093C210920}"/>
                  </a:ext>
                </a:extLst>
              </p:cNvPr>
              <p:cNvSpPr txBox="1">
                <a:spLocks/>
              </p:cNvSpPr>
              <p:nvPr/>
            </p:nvSpPr>
            <p:spPr>
              <a:xfrm>
                <a:off x="341242" y="3114257"/>
                <a:ext cx="11277599" cy="175591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Alternative HYPOTHESIS: </a:t>
                </a:r>
                <a14:m>
                  <m:oMath xmlns:m="http://schemas.openxmlformats.org/officeDocument/2006/math">
                    <m:r>
                      <a:rPr lang="en-US" i="1" smtClean="0">
                        <a:latin typeface="Cambria Math" panose="02040503050406030204" pitchFamily="18" charset="0"/>
                        <a:ea typeface="Cambria Math" panose="02040503050406030204" pitchFamily="18" charset="0"/>
                      </a:rPr>
                      <m:t>𝛽</m:t>
                    </m:r>
                    <m:r>
                      <a:rPr lang="en-US" i="1" smtClean="0">
                        <a:latin typeface="Cambria Math" panose="02040503050406030204" pitchFamily="18" charset="0"/>
                        <a:ea typeface="Cambria Math" panose="02040503050406030204" pitchFamily="18" charset="0"/>
                      </a:rPr>
                      <m:t>≠0; </m:t>
                    </m:r>
                  </m:oMath>
                </a14:m>
                <a:r>
                  <a:rPr lang="en-US" dirty="0"/>
                  <a:t>The slope of the regression line between the “X” and “Y” variable is NOT zero </a:t>
                </a:r>
              </a:p>
              <a:p>
                <a:r>
                  <a:rPr lang="en-US" dirty="0"/>
                  <a:t>Implication: there is a linear relationship between the “x” and “y” variable, the regression line can be used for using “x” to predict “y”</a:t>
                </a:r>
              </a:p>
            </p:txBody>
          </p:sp>
        </mc:Choice>
        <mc:Fallback xmlns="">
          <p:sp>
            <p:nvSpPr>
              <p:cNvPr id="4" name="Content Placeholder 2">
                <a:extLst>
                  <a:ext uri="{FF2B5EF4-FFF2-40B4-BE49-F238E27FC236}">
                    <a16:creationId xmlns:a16="http://schemas.microsoft.com/office/drawing/2014/main" id="{C785849E-478C-4949-F8E3-B3093C210920}"/>
                  </a:ext>
                </a:extLst>
              </p:cNvPr>
              <p:cNvSpPr txBox="1">
                <a:spLocks noRot="1" noChangeAspect="1" noMove="1" noResize="1" noEditPoints="1" noAdjustHandles="1" noChangeArrowheads="1" noChangeShapeType="1" noTextEdit="1"/>
              </p:cNvSpPr>
              <p:nvPr/>
            </p:nvSpPr>
            <p:spPr>
              <a:xfrm>
                <a:off x="341242" y="3114257"/>
                <a:ext cx="11277599" cy="1755917"/>
              </a:xfrm>
              <a:prstGeom prst="rect">
                <a:avLst/>
              </a:prstGeom>
              <a:blipFill>
                <a:blip r:embed="rId3"/>
                <a:stretch>
                  <a:fillRect l="-270" t="-2778" b="-1042"/>
                </a:stretch>
              </a:blipFill>
            </p:spPr>
            <p:txBody>
              <a:bodyPr/>
              <a:lstStyle/>
              <a:p>
                <a:r>
                  <a:rPr lang="en-US">
                    <a:noFill/>
                  </a:rPr>
                  <a:t> </a:t>
                </a:r>
              </a:p>
            </p:txBody>
          </p:sp>
        </mc:Fallback>
      </mc:AlternateContent>
      <p:sp>
        <p:nvSpPr>
          <p:cNvPr id="5" name="Content Placeholder 2">
            <a:extLst>
              <a:ext uri="{FF2B5EF4-FFF2-40B4-BE49-F238E27FC236}">
                <a16:creationId xmlns:a16="http://schemas.microsoft.com/office/drawing/2014/main" id="{425D82E1-2D7A-28AF-F14D-407A8515B20D}"/>
              </a:ext>
            </a:extLst>
          </p:cNvPr>
          <p:cNvSpPr txBox="1">
            <a:spLocks/>
          </p:cNvSpPr>
          <p:nvPr/>
        </p:nvSpPr>
        <p:spPr>
          <a:xfrm>
            <a:off x="314739" y="5105398"/>
            <a:ext cx="11277599" cy="599664"/>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When the P-value of your slope is low, then that means…… </a:t>
            </a:r>
          </a:p>
        </p:txBody>
      </p:sp>
      <p:sp>
        <p:nvSpPr>
          <p:cNvPr id="6" name="Content Placeholder 2">
            <a:extLst>
              <a:ext uri="{FF2B5EF4-FFF2-40B4-BE49-F238E27FC236}">
                <a16:creationId xmlns:a16="http://schemas.microsoft.com/office/drawing/2014/main" id="{832FB5F8-C0F1-162D-CFFE-B1715812270D}"/>
              </a:ext>
            </a:extLst>
          </p:cNvPr>
          <p:cNvSpPr txBox="1">
            <a:spLocks/>
          </p:cNvSpPr>
          <p:nvPr/>
        </p:nvSpPr>
        <p:spPr>
          <a:xfrm>
            <a:off x="318053" y="5705061"/>
            <a:ext cx="11277599" cy="599664"/>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Reject the NULL and accept the alternative that the slope is not zero</a:t>
            </a:r>
          </a:p>
        </p:txBody>
      </p:sp>
    </p:spTree>
    <p:extLst>
      <p:ext uri="{BB962C8B-B14F-4D97-AF65-F5344CB8AC3E}">
        <p14:creationId xmlns:p14="http://schemas.microsoft.com/office/powerpoint/2010/main" val="375956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72170D-EE9C-4F83-B75D-717A093AD002}"/>
              </a:ext>
            </a:extLst>
          </p:cNvPr>
          <p:cNvSpPr>
            <a:spLocks noGrp="1"/>
          </p:cNvSpPr>
          <p:nvPr>
            <p:ph sz="quarter" idx="1"/>
          </p:nvPr>
        </p:nvSpPr>
        <p:spPr>
          <a:xfrm>
            <a:off x="71120" y="-45721"/>
            <a:ext cx="11836400" cy="4065271"/>
          </a:xfrm>
        </p:spPr>
        <p:txBody>
          <a:bodyPr>
            <a:normAutofit/>
          </a:bodyPr>
          <a:lstStyle/>
          <a:p>
            <a:pPr marL="0" indent="0">
              <a:buNone/>
            </a:pPr>
            <a:r>
              <a:rPr lang="en-US" sz="2400" dirty="0"/>
              <a:t>The report below is a linear regression analysis between the number of semesters required to complete an academic program in University and the starting annual salary of a corresponding job.  Values are in ($1000 us)</a:t>
            </a:r>
          </a:p>
          <a:p>
            <a:pPr marL="0" indent="0">
              <a:buNone/>
            </a:pPr>
            <a:r>
              <a:rPr lang="en-US" sz="2400" dirty="0" err="1"/>
              <a:t>i</a:t>
            </a:r>
            <a:r>
              <a:rPr lang="en-US" sz="2400" dirty="0"/>
              <a:t>) Identify both the independent and dependent variables</a:t>
            </a:r>
          </a:p>
          <a:p>
            <a:pPr marL="0" indent="0">
              <a:buNone/>
            </a:pPr>
            <a:r>
              <a:rPr lang="en-US" sz="2400" dirty="0"/>
              <a:t>ii) Identify and interpret the slope and y-intercept of the LSRL in context</a:t>
            </a:r>
          </a:p>
          <a:p>
            <a:pPr marL="0" indent="0">
              <a:buNone/>
            </a:pPr>
            <a:r>
              <a:rPr lang="en-US" sz="2400" dirty="0"/>
              <a:t>iii) Write and interpret the LSRL in context</a:t>
            </a:r>
          </a:p>
          <a:p>
            <a:pPr marL="0" indent="0">
              <a:buNone/>
            </a:pPr>
            <a:r>
              <a:rPr lang="en-US" sz="2400" dirty="0"/>
              <a:t>iv) Interpret the R2 and R value</a:t>
            </a:r>
          </a:p>
          <a:p>
            <a:pPr marL="0" indent="0">
              <a:buNone/>
            </a:pPr>
            <a:r>
              <a:rPr lang="en-US" dirty="0"/>
              <a:t>v) Create a 95% confidence interval for both the slope and y-intercept</a:t>
            </a:r>
            <a:endParaRPr lang="en-US" sz="2400" dirty="0"/>
          </a:p>
          <a:p>
            <a:pPr marL="0" indent="0">
              <a:buNone/>
            </a:pPr>
            <a:endParaRPr lang="en-US" dirty="0"/>
          </a:p>
        </p:txBody>
      </p:sp>
      <p:sp>
        <p:nvSpPr>
          <p:cNvPr id="5" name="Content Placeholder 2">
            <a:extLst>
              <a:ext uri="{FF2B5EF4-FFF2-40B4-BE49-F238E27FC236}">
                <a16:creationId xmlns:a16="http://schemas.microsoft.com/office/drawing/2014/main" id="{2A287A49-640C-4EA1-B91E-AED64B905445}"/>
              </a:ext>
            </a:extLst>
          </p:cNvPr>
          <p:cNvSpPr txBox="1">
            <a:spLocks/>
          </p:cNvSpPr>
          <p:nvPr/>
        </p:nvSpPr>
        <p:spPr>
          <a:xfrm>
            <a:off x="177800" y="1016000"/>
            <a:ext cx="11836400" cy="180340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endParaRPr lang="en-US" sz="2200" dirty="0"/>
          </a:p>
        </p:txBody>
      </p:sp>
      <p:pic>
        <p:nvPicPr>
          <p:cNvPr id="6" name="Picture 5">
            <a:extLst>
              <a:ext uri="{FF2B5EF4-FFF2-40B4-BE49-F238E27FC236}">
                <a16:creationId xmlns:a16="http://schemas.microsoft.com/office/drawing/2014/main" id="{59921558-0B22-4B21-B1C4-99BE9C43BEC9}"/>
              </a:ext>
            </a:extLst>
          </p:cNvPr>
          <p:cNvPicPr>
            <a:picLocks noChangeAspect="1"/>
          </p:cNvPicPr>
          <p:nvPr/>
        </p:nvPicPr>
        <p:blipFill>
          <a:blip r:embed="rId4"/>
          <a:stretch>
            <a:fillRect/>
          </a:stretch>
        </p:blipFill>
        <p:spPr>
          <a:xfrm>
            <a:off x="122554" y="4229101"/>
            <a:ext cx="11218597" cy="2294040"/>
          </a:xfrm>
          <a:prstGeom prst="rect">
            <a:avLst/>
          </a:prstGeom>
        </p:spPr>
      </p:pic>
      <p:graphicFrame>
        <p:nvGraphicFramePr>
          <p:cNvPr id="2" name="Object 1">
            <a:extLst>
              <a:ext uri="{FF2B5EF4-FFF2-40B4-BE49-F238E27FC236}">
                <a16:creationId xmlns:a16="http://schemas.microsoft.com/office/drawing/2014/main" id="{FBE288F1-F83E-B4EB-5EEF-A65454F7A053}"/>
              </a:ext>
            </a:extLst>
          </p:cNvPr>
          <p:cNvGraphicFramePr>
            <a:graphicFrameLocks noChangeAspect="1"/>
          </p:cNvGraphicFramePr>
          <p:nvPr>
            <p:extLst>
              <p:ext uri="{D42A27DB-BD31-4B8C-83A1-F6EECF244321}">
                <p14:modId xmlns:p14="http://schemas.microsoft.com/office/powerpoint/2010/main" val="3598357913"/>
              </p:ext>
            </p:extLst>
          </p:nvPr>
        </p:nvGraphicFramePr>
        <p:xfrm>
          <a:off x="354013" y="5657130"/>
          <a:ext cx="2034752" cy="411884"/>
        </p:xfrm>
        <a:graphic>
          <a:graphicData uri="http://schemas.openxmlformats.org/presentationml/2006/ole">
            <mc:AlternateContent xmlns:mc="http://schemas.openxmlformats.org/markup-compatibility/2006">
              <mc:Choice xmlns:v="urn:schemas-microsoft-com:vml" Requires="v">
                <p:oleObj name="Equation" r:id="rId5" imgW="1002960" imgH="203040" progId="Equation.DSMT4">
                  <p:embed/>
                </p:oleObj>
              </mc:Choice>
              <mc:Fallback>
                <p:oleObj name="Equation" r:id="rId5" imgW="1002960" imgH="203040" progId="Equation.DSMT4">
                  <p:embed/>
                  <p:pic>
                    <p:nvPicPr>
                      <p:cNvPr id="2" name="Object 1">
                        <a:extLst>
                          <a:ext uri="{FF2B5EF4-FFF2-40B4-BE49-F238E27FC236}">
                            <a16:creationId xmlns:a16="http://schemas.microsoft.com/office/drawing/2014/main" id="{FBE288F1-F83E-B4EB-5EEF-A65454F7A053}"/>
                          </a:ext>
                        </a:extLst>
                      </p:cNvPr>
                      <p:cNvPicPr/>
                      <p:nvPr/>
                    </p:nvPicPr>
                    <p:blipFill>
                      <a:blip r:embed="rId6"/>
                      <a:stretch>
                        <a:fillRect/>
                      </a:stretch>
                    </p:blipFill>
                    <p:spPr>
                      <a:xfrm>
                        <a:off x="354013" y="5657130"/>
                        <a:ext cx="2034752" cy="411884"/>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4042710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CDDFE-54F5-F5B1-A018-14A516010894}"/>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30D8023D-223C-8303-32F3-858CC1F4ED43}"/>
              </a:ext>
            </a:extLst>
          </p:cNvPr>
          <p:cNvPicPr>
            <a:picLocks noChangeAspect="1"/>
          </p:cNvPicPr>
          <p:nvPr/>
        </p:nvPicPr>
        <p:blipFill rotWithShape="1">
          <a:blip r:embed="rId4"/>
          <a:srcRect t="30251" r="64433"/>
          <a:stretch/>
        </p:blipFill>
        <p:spPr>
          <a:xfrm>
            <a:off x="115124" y="1727882"/>
            <a:ext cx="4250714" cy="3787092"/>
          </a:xfrm>
          <a:prstGeom prst="rect">
            <a:avLst/>
          </a:prstGeom>
        </p:spPr>
      </p:pic>
      <p:sp>
        <p:nvSpPr>
          <p:cNvPr id="6" name="Rectangle 5">
            <a:extLst>
              <a:ext uri="{FF2B5EF4-FFF2-40B4-BE49-F238E27FC236}">
                <a16:creationId xmlns:a16="http://schemas.microsoft.com/office/drawing/2014/main" id="{F8026A0B-32D3-C298-5F98-DAAA84DFCBD1}"/>
              </a:ext>
            </a:extLst>
          </p:cNvPr>
          <p:cNvSpPr/>
          <p:nvPr/>
        </p:nvSpPr>
        <p:spPr>
          <a:xfrm>
            <a:off x="914400" y="1847850"/>
            <a:ext cx="3305175" cy="6286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9A2088D-FBAC-798B-13BB-03B816CCA429}"/>
              </a:ext>
            </a:extLst>
          </p:cNvPr>
          <p:cNvSpPr/>
          <p:nvPr/>
        </p:nvSpPr>
        <p:spPr>
          <a:xfrm>
            <a:off x="609600" y="2523331"/>
            <a:ext cx="638175" cy="6286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CE922B9-7941-5699-78E2-A8BB532F9C9B}"/>
              </a:ext>
            </a:extLst>
          </p:cNvPr>
          <p:cNvSpPr/>
          <p:nvPr/>
        </p:nvSpPr>
        <p:spPr>
          <a:xfrm>
            <a:off x="2314575" y="2523331"/>
            <a:ext cx="638175" cy="6286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FCAE85D-E46F-2220-0C7F-783AC066F550}"/>
              </a:ext>
            </a:extLst>
          </p:cNvPr>
          <p:cNvSpPr/>
          <p:nvPr/>
        </p:nvSpPr>
        <p:spPr>
          <a:xfrm>
            <a:off x="609600" y="3198812"/>
            <a:ext cx="733425" cy="6286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B29EF99-6717-B7E4-7A0B-63D340EA36E5}"/>
              </a:ext>
            </a:extLst>
          </p:cNvPr>
          <p:cNvSpPr/>
          <p:nvPr/>
        </p:nvSpPr>
        <p:spPr>
          <a:xfrm>
            <a:off x="2314575" y="3198812"/>
            <a:ext cx="933450" cy="6286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575E4D9-BE89-7AF1-2D6A-ABE8C84207BB}"/>
              </a:ext>
            </a:extLst>
          </p:cNvPr>
          <p:cNvSpPr/>
          <p:nvPr/>
        </p:nvSpPr>
        <p:spPr>
          <a:xfrm>
            <a:off x="609600" y="3921124"/>
            <a:ext cx="733425" cy="6286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9787400-0176-5F94-AA04-BB493CC31288}"/>
              </a:ext>
            </a:extLst>
          </p:cNvPr>
          <p:cNvSpPr/>
          <p:nvPr/>
        </p:nvSpPr>
        <p:spPr>
          <a:xfrm>
            <a:off x="2314575" y="3921124"/>
            <a:ext cx="409575" cy="6286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4F86881-A0B3-20E2-B2F3-72A61F2025E0}"/>
              </a:ext>
            </a:extLst>
          </p:cNvPr>
          <p:cNvSpPr/>
          <p:nvPr/>
        </p:nvSpPr>
        <p:spPr>
          <a:xfrm>
            <a:off x="1247775" y="4718049"/>
            <a:ext cx="733425" cy="6286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FE515BC-A855-CC7A-139E-FE64CD407673}"/>
              </a:ext>
            </a:extLst>
          </p:cNvPr>
          <p:cNvPicPr>
            <a:picLocks noChangeAspect="1"/>
          </p:cNvPicPr>
          <p:nvPr/>
        </p:nvPicPr>
        <p:blipFill>
          <a:blip r:embed="rId5"/>
          <a:stretch>
            <a:fillRect/>
          </a:stretch>
        </p:blipFill>
        <p:spPr>
          <a:xfrm>
            <a:off x="202832" y="54074"/>
            <a:ext cx="11717385" cy="1733792"/>
          </a:xfrm>
          <a:prstGeom prst="rect">
            <a:avLst/>
          </a:prstGeom>
        </p:spPr>
      </p:pic>
      <p:pic>
        <p:nvPicPr>
          <p:cNvPr id="17" name="Picture 16">
            <a:extLst>
              <a:ext uri="{FF2B5EF4-FFF2-40B4-BE49-F238E27FC236}">
                <a16:creationId xmlns:a16="http://schemas.microsoft.com/office/drawing/2014/main" id="{44CAF6D8-D2F4-117B-A249-B5163767A0F3}"/>
              </a:ext>
            </a:extLst>
          </p:cNvPr>
          <p:cNvPicPr>
            <a:picLocks noChangeAspect="1"/>
          </p:cNvPicPr>
          <p:nvPr/>
        </p:nvPicPr>
        <p:blipFill>
          <a:blip r:embed="rId6"/>
          <a:stretch>
            <a:fillRect/>
          </a:stretch>
        </p:blipFill>
        <p:spPr>
          <a:xfrm>
            <a:off x="4365838" y="1727882"/>
            <a:ext cx="7554379" cy="1590897"/>
          </a:xfrm>
          <a:prstGeom prst="rect">
            <a:avLst/>
          </a:prstGeom>
        </p:spPr>
      </p:pic>
      <p:graphicFrame>
        <p:nvGraphicFramePr>
          <p:cNvPr id="19" name="Object 18">
            <a:extLst>
              <a:ext uri="{FF2B5EF4-FFF2-40B4-BE49-F238E27FC236}">
                <a16:creationId xmlns:a16="http://schemas.microsoft.com/office/drawing/2014/main" id="{C786E767-BC7C-BA96-5677-0246F6329B69}"/>
              </a:ext>
            </a:extLst>
          </p:cNvPr>
          <p:cNvGraphicFramePr>
            <a:graphicFrameLocks noChangeAspect="1"/>
          </p:cNvGraphicFramePr>
          <p:nvPr>
            <p:extLst>
              <p:ext uri="{D42A27DB-BD31-4B8C-83A1-F6EECF244321}">
                <p14:modId xmlns:p14="http://schemas.microsoft.com/office/powerpoint/2010/main" val="2562415226"/>
              </p:ext>
            </p:extLst>
          </p:nvPr>
        </p:nvGraphicFramePr>
        <p:xfrm>
          <a:off x="4575841" y="3078162"/>
          <a:ext cx="551543" cy="241300"/>
        </p:xfrm>
        <a:graphic>
          <a:graphicData uri="http://schemas.openxmlformats.org/presentationml/2006/ole">
            <mc:AlternateContent xmlns:mc="http://schemas.openxmlformats.org/markup-compatibility/2006">
              <mc:Choice xmlns:v="urn:schemas-microsoft-com:vml" Requires="v">
                <p:oleObj name="Equation" r:id="rId7" imgW="406080" imgH="177480" progId="Equation.DSMT4">
                  <p:embed/>
                </p:oleObj>
              </mc:Choice>
              <mc:Fallback>
                <p:oleObj name="Equation" r:id="rId7" imgW="406080" imgH="177480" progId="Equation.DSMT4">
                  <p:embed/>
                  <p:pic>
                    <p:nvPicPr>
                      <p:cNvPr id="19" name="Object 18">
                        <a:extLst>
                          <a:ext uri="{FF2B5EF4-FFF2-40B4-BE49-F238E27FC236}">
                            <a16:creationId xmlns:a16="http://schemas.microsoft.com/office/drawing/2014/main" id="{C786E767-BC7C-BA96-5677-0246F6329B69}"/>
                          </a:ext>
                        </a:extLst>
                      </p:cNvPr>
                      <p:cNvPicPr/>
                      <p:nvPr/>
                    </p:nvPicPr>
                    <p:blipFill>
                      <a:blip r:embed="rId8"/>
                      <a:stretch>
                        <a:fillRect/>
                      </a:stretch>
                    </p:blipFill>
                    <p:spPr>
                      <a:xfrm>
                        <a:off x="4575841" y="3078162"/>
                        <a:ext cx="551543" cy="241300"/>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7340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90D5514-0296-996A-5DE8-03740833D630}"/>
              </a:ext>
            </a:extLst>
          </p:cNvPr>
          <p:cNvPicPr>
            <a:picLocks noChangeAspect="1"/>
          </p:cNvPicPr>
          <p:nvPr/>
        </p:nvPicPr>
        <p:blipFill>
          <a:blip r:embed="rId4"/>
          <a:stretch>
            <a:fillRect/>
          </a:stretch>
        </p:blipFill>
        <p:spPr>
          <a:xfrm>
            <a:off x="185028" y="92075"/>
            <a:ext cx="11776360" cy="927099"/>
          </a:xfrm>
          <a:prstGeom prst="rect">
            <a:avLst/>
          </a:prstGeom>
        </p:spPr>
      </p:pic>
      <p:pic>
        <p:nvPicPr>
          <p:cNvPr id="11" name="Picture 10">
            <a:extLst>
              <a:ext uri="{FF2B5EF4-FFF2-40B4-BE49-F238E27FC236}">
                <a16:creationId xmlns:a16="http://schemas.microsoft.com/office/drawing/2014/main" id="{9514F7B7-7731-FFEE-FC66-4F95354C0936}"/>
              </a:ext>
            </a:extLst>
          </p:cNvPr>
          <p:cNvPicPr>
            <a:picLocks noChangeAspect="1"/>
          </p:cNvPicPr>
          <p:nvPr/>
        </p:nvPicPr>
        <p:blipFill>
          <a:blip r:embed="rId5"/>
          <a:stretch>
            <a:fillRect/>
          </a:stretch>
        </p:blipFill>
        <p:spPr>
          <a:xfrm>
            <a:off x="185027" y="1019173"/>
            <a:ext cx="6201171" cy="1695451"/>
          </a:xfrm>
          <a:prstGeom prst="rect">
            <a:avLst/>
          </a:prstGeom>
        </p:spPr>
      </p:pic>
      <p:pic>
        <p:nvPicPr>
          <p:cNvPr id="13" name="Picture 12">
            <a:extLst>
              <a:ext uri="{FF2B5EF4-FFF2-40B4-BE49-F238E27FC236}">
                <a16:creationId xmlns:a16="http://schemas.microsoft.com/office/drawing/2014/main" id="{EA1BCE34-46EF-2273-D5B0-56C63F8144A1}"/>
              </a:ext>
            </a:extLst>
          </p:cNvPr>
          <p:cNvPicPr>
            <a:picLocks noChangeAspect="1"/>
          </p:cNvPicPr>
          <p:nvPr/>
        </p:nvPicPr>
        <p:blipFill>
          <a:blip r:embed="rId6"/>
          <a:stretch>
            <a:fillRect/>
          </a:stretch>
        </p:blipFill>
        <p:spPr>
          <a:xfrm>
            <a:off x="6720642" y="861597"/>
            <a:ext cx="4505156" cy="3196053"/>
          </a:xfrm>
          <a:prstGeom prst="rect">
            <a:avLst/>
          </a:prstGeom>
        </p:spPr>
      </p:pic>
      <p:pic>
        <p:nvPicPr>
          <p:cNvPr id="15" name="Picture 14">
            <a:extLst>
              <a:ext uri="{FF2B5EF4-FFF2-40B4-BE49-F238E27FC236}">
                <a16:creationId xmlns:a16="http://schemas.microsoft.com/office/drawing/2014/main" id="{D577778F-8EB8-5354-4937-29AC033AA509}"/>
              </a:ext>
            </a:extLst>
          </p:cNvPr>
          <p:cNvPicPr>
            <a:picLocks noChangeAspect="1"/>
          </p:cNvPicPr>
          <p:nvPr/>
        </p:nvPicPr>
        <p:blipFill>
          <a:blip r:embed="rId7"/>
          <a:stretch>
            <a:fillRect/>
          </a:stretch>
        </p:blipFill>
        <p:spPr>
          <a:xfrm>
            <a:off x="304800" y="4355185"/>
            <a:ext cx="10677525" cy="579969"/>
          </a:xfrm>
          <a:prstGeom prst="rect">
            <a:avLst/>
          </a:prstGeom>
        </p:spPr>
      </p:pic>
      <p:pic>
        <p:nvPicPr>
          <p:cNvPr id="17" name="Picture 16">
            <a:extLst>
              <a:ext uri="{FF2B5EF4-FFF2-40B4-BE49-F238E27FC236}">
                <a16:creationId xmlns:a16="http://schemas.microsoft.com/office/drawing/2014/main" id="{F3D560BA-CD10-1A66-E38E-BCA3F1F6957C}"/>
              </a:ext>
            </a:extLst>
          </p:cNvPr>
          <p:cNvPicPr>
            <a:picLocks noChangeAspect="1"/>
          </p:cNvPicPr>
          <p:nvPr/>
        </p:nvPicPr>
        <p:blipFill>
          <a:blip r:embed="rId8"/>
          <a:stretch>
            <a:fillRect/>
          </a:stretch>
        </p:blipFill>
        <p:spPr>
          <a:xfrm>
            <a:off x="304800" y="5123108"/>
            <a:ext cx="10125075" cy="429381"/>
          </a:xfrm>
          <a:prstGeom prst="rect">
            <a:avLst/>
          </a:prstGeom>
        </p:spPr>
      </p:pic>
      <p:sp>
        <p:nvSpPr>
          <p:cNvPr id="18" name="TextBox 17">
            <a:extLst>
              <a:ext uri="{FF2B5EF4-FFF2-40B4-BE49-F238E27FC236}">
                <a16:creationId xmlns:a16="http://schemas.microsoft.com/office/drawing/2014/main" id="{B09E3C97-1FED-194A-CFBF-C97A10EEF985}"/>
              </a:ext>
            </a:extLst>
          </p:cNvPr>
          <p:cNvSpPr txBox="1"/>
          <p:nvPr/>
        </p:nvSpPr>
        <p:spPr>
          <a:xfrm>
            <a:off x="304801" y="5698211"/>
            <a:ext cx="4038600" cy="369332"/>
          </a:xfrm>
          <a:prstGeom prst="rect">
            <a:avLst/>
          </a:prstGeom>
          <a:noFill/>
        </p:spPr>
        <p:txBody>
          <a:bodyPr wrap="square" rtlCol="0">
            <a:spAutoFit/>
          </a:bodyPr>
          <a:lstStyle/>
          <a:p>
            <a:r>
              <a:rPr lang="en-US" dirty="0"/>
              <a:t>Interpret the slope of the LSRL</a:t>
            </a:r>
          </a:p>
        </p:txBody>
      </p:sp>
      <p:sp>
        <p:nvSpPr>
          <p:cNvPr id="19" name="TextBox 18">
            <a:extLst>
              <a:ext uri="{FF2B5EF4-FFF2-40B4-BE49-F238E27FC236}">
                <a16:creationId xmlns:a16="http://schemas.microsoft.com/office/drawing/2014/main" id="{66F386C0-A3CF-521A-772F-C1304584A2C1}"/>
              </a:ext>
            </a:extLst>
          </p:cNvPr>
          <p:cNvSpPr txBox="1"/>
          <p:nvPr/>
        </p:nvSpPr>
        <p:spPr>
          <a:xfrm>
            <a:off x="295275" y="6212561"/>
            <a:ext cx="8648699" cy="369332"/>
          </a:xfrm>
          <a:prstGeom prst="rect">
            <a:avLst/>
          </a:prstGeom>
          <a:noFill/>
        </p:spPr>
        <p:txBody>
          <a:bodyPr wrap="square" rtlCol="0">
            <a:spAutoFit/>
          </a:bodyPr>
          <a:lstStyle/>
          <a:p>
            <a:r>
              <a:rPr lang="en-US" dirty="0"/>
              <a:t>Create a 99% confidence interval for the slope of the LSRL</a:t>
            </a:r>
          </a:p>
        </p:txBody>
      </p:sp>
      <p:sp>
        <p:nvSpPr>
          <p:cNvPr id="20" name="TextBox 19">
            <a:extLst>
              <a:ext uri="{FF2B5EF4-FFF2-40B4-BE49-F238E27FC236}">
                <a16:creationId xmlns:a16="http://schemas.microsoft.com/office/drawing/2014/main" id="{33C575B2-0D93-3410-66AB-BE7565DCB832}"/>
              </a:ext>
            </a:extLst>
          </p:cNvPr>
          <p:cNvSpPr txBox="1"/>
          <p:nvPr/>
        </p:nvSpPr>
        <p:spPr>
          <a:xfrm>
            <a:off x="323849" y="3774161"/>
            <a:ext cx="8648699" cy="369332"/>
          </a:xfrm>
          <a:prstGeom prst="rect">
            <a:avLst/>
          </a:prstGeom>
          <a:noFill/>
        </p:spPr>
        <p:txBody>
          <a:bodyPr wrap="square" rtlCol="0">
            <a:spAutoFit/>
          </a:bodyPr>
          <a:lstStyle/>
          <a:p>
            <a:r>
              <a:rPr lang="en-US" dirty="0"/>
              <a:t>Identify both independent and </a:t>
            </a:r>
            <a:r>
              <a:rPr lang="en-US"/>
              <a:t>dependent variables and the LSRL</a:t>
            </a:r>
            <a:endParaRPr lang="en-US" dirty="0"/>
          </a:p>
        </p:txBody>
      </p:sp>
    </p:spTree>
    <p:custDataLst>
      <p:tags r:id="rId1"/>
    </p:custDataLst>
    <p:extLst>
      <p:ext uri="{BB962C8B-B14F-4D97-AF65-F5344CB8AC3E}">
        <p14:creationId xmlns:p14="http://schemas.microsoft.com/office/powerpoint/2010/main" val="9194874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8ce696e9412443ecc57c32ed4796326ae4778a"/>
  <p:tag name="GENSWF_OUTPUT_FILE_NAME" val="m9hch3.4"/>
  <p:tag name="ISPRING_ULTRA_SCORM_COURSE_ID" val="9646B377-491A-436E-9794-66CEA0B49653"/>
  <p:tag name="ISPRING_SCORM_RATE_SLIDES" val="1"/>
  <p:tag name="ISPRING_SCORM_PASSING_SCORE" val="100.0000000000"/>
  <p:tag name="ISPRING_PLAYERS_CUSTOMIZATION" val="UEsDBBQAAgAIAA1FU0cqDcM2UQQAAAsQAAAdAAAAdW5pdmVyc2FsL2NvbW1vbl9tZXNzYWdlcy5sbmetV/9u2zYQ/r9A34EQUGADNrcd0KIYEgeyxNhEZMmV6DjZMAiMxNhEKDHTD7fZX32aPtieZEdKbuykg6SkgG1YtO+74913H49HJ58ziba8KIXKj623ozcW4nmiUpGvj60lPf31g4XKiuUpkyrnx1auLHQyfvniSLJ8XbM1h+8vXyB0lPGyhMdyrJ/un5FIj63FJHaC+cL2L2MvmAbxhEytsaOyW5bfIU+t1U+/vf/w+e279z8fvW7t+sBEc9vzDoGQQXr3pgeQT8PAiwENe7GPL6g11p/D7IIl9YiPrXH7ZZj1IsTn1lh/dtotwxD7NI484uKYRLEfUJMLD1PsWuNLVaMN23JUKbQV/BOqNhzqWImCo1KK1PyQKFjIa97lzA3mNvHjEEc0JA4lgW+NI1UUd78YWFZXG1WAuxKlomRXkqfGJzDG/H5b8BJcswoYheBVbQT8U2VM5KNO16G9Iv40pkHgRTH23d2KNcZ5ityCaTcDUUI7wiEAFKzkxRNsY8MyY45sKYchzMh05sGb6hBmYr2R8K6GxrHAUIMFz7usgCM4BHZF0SoIXZ00cIUYumVl+UkV6QE/9gvVBUx8JwAKOnQPnGqMHTDUWIBuFAVPqi6wOY4ie4rjSXABRIa+C4ZYBGfQbmdDLC5xBC2Coy4b3z4nU1sTXrfYjv+7/kqYprO8QyxJwE6nbytUXcKKTil0gem0cpiXCH9cQtWI7X2nixtASKyp11psOYRQpN3sAU1xsKv583FJ/ohPbeJhNwZCucEqpkbstDMG8pCrCjEpld4A+GXpluUJR1c8YTUQ/g7+lorU/E0X20Tydy3+QaxqpeVVq0q+iy9ejZ4XGqEeqOmKFXmPPn8AdaCJjzeb1SXstKp4dlt17WIvE6MfEsVz96W77n831acuz9zRA/9DtxM1wjQh0O0TofpbYDiKtPjC6SH7WxH/FBwtGn0DAST59QCfftAC+Ao9FeMcMn8QwjlUZID9Ck8iQnWO+VUpqs4z2xSqqff3OZLAkCR5xe95csWvFfS/5GzbHN0g4YY4oyc4G0SIvcniQKdbFB8CWjfjA4QkRQb7T3tgLud4l8FGXg8ysVK1TI2cSXFjJBZqU2f88cxyXajMrEpW7nqpUfiT50TRbC5snC4GnL0RtkNnFju272A97uoelj2NgMs6Jo9GsWdPtDmQOmNVsoFz5VrVedoTqJlYXXxqA1ib0oizItn8++VrT4wHkTSrqF39fRAIdKjWJfwN7E9fVbz8qwuE2pNDO/PQx6qd8Hd2PQd+SoAOP2SSZs2hlakMlkbdfoFtbdFsSm1nNgdCRoZ/qi6S7jFlH2Fuh2cgSmYWtcZzVtyAolGl5CAUk2pNwGqY9/tLVl1JkfMhts87E/SGKVnEtuuaGyc0nxTJTXOWpjBXJ+3VU8LVsy+YM7N9ELwHeDwV1UBAc8bs5AUavXm+b/Pt4yPn21Npru1Hr/du8f8BUEsDBBQAAgAIAA1FU0cl32KDvQQAAMsWAAAnAAAAdW5pdmVyc2FsL2ZsYXNoX3B1Ymxpc2hpbmdfc2V0dGluZ3MueG1szVjdbho5FL7nKaxZ9bIhSZNsGgERIYOCyl9hsm20WiEzYxhvPPbU9kDp1T5NH2yfZI9xIBAI8WxFFOWC4DnnOz/2+fwxpcvvCUMTIhUVvOwdHRx6iPBQRJSPy95tUH9/7iGlMY8wE5yUPS48dFkplNJsyKiK+0RrMFUIYLi6SHXZi7VOL4rF6XR6QFUqzVPBMg346iAUSTGVRBGuiSymDM/gQ89SorxKoYBQyS61RJQxgmgEKXBqssOszrCKvaI1G+LwfixFxqOaYEIiOR6Wvd/Oq+ZvYWOhrmlCuClOVWDRLOsLHEXU5INZn/4gKCZ0HEPiR4cnHprSSMdl78PhscEB++ImzhzdVoENTk1AOVw/BEiIxhHW2H61ESUZEQl9JaqiZUYAdG1txVKT73q5YJeiGccJDQN4gkyvyt51MOj5db/nt2v+4LbXtKk6ewSNoOk7+fSbjWt/0O4Efn9wE7SauZ0C/2uQwylvZs7w3Z7f99uB3xtcNTo5PdyTevTxW9VGM6fPF/+q3wjyRmpXW3ldujedtptPrdPqVtt3uVK7uev6vWaj/WkQdDrNoNF99Jqf+5UTXiquD0sJhkpkcm0kFmzRjYUWTyZDEQ1sxbAck0DUKczwCDNFPPR3SsafM8yonpm5BlK7JyStqpSEumdmtuyZOfQe4SwgpAbBVhjhdMkIH0/Wqi/a8CuVbU+0BJSXYj5rivGrZ396tsz++Ox8d/rb0ixhrXEYA/HpBW+triysRoKvUZb5joaCRcuCSDIkURsnZIXP+/eU18HyyEMjOEQMSq1KipmHqIbSw6WzyoZKUz2/Qeqrlgiw4KYiqNXfaEUYYwn1qdX1h64bzg4rf7aFJuov2wi79JypzyN0LfEUbjIX8y7hLmY3sEnMbBSRTklIrHJYoipjLsa9xcC5GLewvCcSBUIwJ/vuYiRQg4+EU+4Jpk55fyFDRTVxMb2iTqE7mWaUOyHOj45TliJjEZqJDDF6T5AWCDqSJfBfTNCqgkAjKZL5KqgcjRSjcKwnlExJdOkS6A5CJBl4mjFmRNsI3zL6Aw3JSEjAJXgCBxjWqbL4B7mAU6zUIyhe5PjO3sON9rX/9Z0pEEcTDJomHziwCklSvQ98DLVzASEYE9DNFQjoTIgzGBWzPxGN5mYuZTrHjvFkvulmI+egsN0U8rGY8CAE/qM8I66AIeZIcDZDOISRVeYITajIFKzYw2Kh1f9K0LoiyuepjoGmIZiM3Ejn8Oj4w8np2e/nHy8Oiv/+8/P9TqcH3dBl2ESzwqG2U6E6ez5Rwy/4PaM63byeaM8XnJ5VoM5+edPcoUadPbcIP2ffp8rU2XFDn77guUOlvuC5Q6tu+NaFTAxRRRsnYftPnQeVtalESkWjkLYLprmue4t6qe9Xe7UbBHt02wz6F27XJIKGhTGQysj8VHe6hW8D2A7fCd503UmG9Pw/nABhA52Y0y1su+NU8CdHmWZkQ3dFMjilAHf+2AoMuPUZTUAyRa9G579Crs+N1D55eW989SrM8Us/tSzt7Ik5CJZhDIdobwfvzTPzPtv7ljpmvy1f7qy9zVm+IVl/ZWqeJJTTBPpoBOjyPWvl9OSwVNz+qFAAtPUX0JXCf1BLAwQUAAIACAANRVNHSEisH7ECAABRCgAAIQAAAHVuaXZlcnNhbC9mbGFzaF9za2luX3NldHRpbmdzLnhtbJVW227bMAx931cE2XvcXdMBaoA0zYAC3VqsRd9lm7GFyJIhyeny99O1lhM79kIUiMhzSIoXpUjuCVt9mM1QxikXz6AUYYU0mqCbkfxmnjZKcbbIOFPA1IJxUWE6X338aT8oscgxFj+AmMrZ4QzaMEv7mULxMb4tjQwRMl7VmB0feMEXKc72heANy0dTK481CErYXiOvfiw328EAlEh1r6Dq5LS9NjKNUguQEkxK37dGRlkUp0BDpCv7mchpQ12+/QntQCRRlrb+ZGSIVuMCukW+XhsZxjPtvduVpZHLBAV/lYZ++WxkEErxEUTX+d1XI4MMXjf1/8xILXhhCtrlXG7iO4dynOv1M1ldGRklmAuZQKNd8OWxd72LQP5rvPfIrKvg9MnU9eRBME1PKayUaAAl4eRssuRvj43S+wGrHaZSA2JVC3rSST/hRgY3XV2L+wNvhOWxL69pIa+cNhVsXMKRu66+xW82t/atiJ2+66IMBRy8MkqxVbbI37quZ8hI2SKfKcnhkdHjGfzU4jihx7fYd/Ny+bUVGNbH3FvDKVhNpAezuTIK7RUBU/EcVtKk80IqMG1DidW5lJKznBDDB1JgRTj7ZXDp0V5GouTE4Eetf7CQIopC37zZHPUrHffLnsfH0f0otHdz55nSb/jNHCuFs7LSP0pyPvM8vSTazTzpZ5hXUsNB3LMdn8ipsNiDeOGcTo3CuIKpWO4WawCNkqgAKOmvMPI++krPmioFsdUdIxBGpqtzuJIUJdV/6pXAG+TB6Bs2YHVUVWp/DBP6Do80fgAAi6wME+sOzlI1VBEKBwh7HynslYfuhqSe0KFhW6sH2Kl43LzmZB6jFWrH0b8S7ZzEfrqGHsKrTquf4SzjI69wKu3FOks/9iaHl8yMXgxyCj9MHdfafl5CrTT/Sv4DUEsDBBQAAgAIAA1FU0dBWHYjkQQAANwVAAAmAAAAdW5pdmVyc2FsL2h0bWxfcHVibGlzaGluZ19zZXR0aW5ncy54bWzNWN1y4jYUvucpNO7s5UKSTdIsA2QIcQZm+Ss43c10OoywBVYjS64kw7JXfZo+WJ+kRygQCITI7Sbt5IJwfL7v/Fjn+MOVy68JQzMiFRW86h0XjzxEeCgiyqdV7za4eX/hIaUxjzATnFQ9Ljx0WStU0mzMqIqHRGtwVQhouCqnuurFWqflUmk+nxepSqW5KlimgV8VQ5GUUkkU4ZrIUsrwAj70IiXKqxUKCFWsqSOijBFEI0iBU5MdZk2dMK9kvcY4vJ9KkfGoIZiQSE7HVe+Hi7r5W/lYpmuaEG5qUzUwGrMu4yiiJh3MhvQbQTGh0xjyPj469dCcRjqueh+OTgwP+Jd2eZbstghseBoCquH6IUBCNI6wxvarjSjJhEhoK1E1LTMCpFu2DU9Nvuq1wZqiBccJDQO4gkyrqt51MBr4N/7A7zb80e2gbVN1RgStoO07YYbt1rU/6vYCfzhqBp12blDgfwlygPJm5kzfH/hDvxv4g9FVq5cT4Z7UI8bv1FvtnJjP/tWwFeSN1K138kL6zV7XDdPodfr17l2u1Jp3fX/QbnU/jYJerx20+o+o5bnfOOGV0vawVGCoRCa3RmK1LPqx0OLJZCiiYVkxLKckEDcUZniCmSIe+i0l058yzKhemLmGnXZPSFpXKQn1wMxs1TNz6D3SWUJIDYJtbISz9Ub4eLpVfcmG36hsf6IV2Hgp5ou2mL559mfn6+xPzi8Op78vzQrWGocxLD692lublpXXRPCtlWW+o7Fg0bqgCZwSBrXUJcXMQ1RDbeH6qjYd0DeUwfkx2OPihOud4sIYS8hYbdof+mi2cFj7pSs0Ub/a0qzpOVefR+ha4jk8mlzc+4S7uDWh7cy0nkinJCRWOTxRnTEX58FqhFycO1jeE4kCIZiTf391yFGLT4RT7gmmTnl/JmNFNXFxvaJOoXuZZpQ7MS6PjlOWImMRWogMMXpPkBYIOpIl8F9M0KYmQBMpkqWVYaWRYjQiaEbJnESXLoHuIESSAdIMJiPaRvg9o9/QmEyEBF6CZ3CAwU6V5S/mIk6xUo+keJXjO/tkbXWv/S/vTIE4mmFQKfnIYU+QJNWvwY+hdi4gBGMCurlBAZ0JcQajYu5PRKOlm0uZzrFjPFvedHMjl6RwuynkYznhQgj7i/KMuBKGmCPB2QLhEEZWmSM0oyJTYLGHxVKrf5SghSLKl6lOQUdDMBm5LZ2j45MPp2fnP158LBdLf/3x5/uDoAcl0GfYRLNSoHFQczojn+jbF3DP6Eg31BM1+QLoWU3pjMub5gF96YzcI+WcsU+1pjNwR3G+gDygO19AHlCfO9gbIROzqKKdk7D/x8uDbtpVIpWS0S37JdBSqb2NAhr69UGjiaDrt+1gWHZ78CFoQRjDmpiYn9NOz9XbABrsO9GbPjoJi4H/sxMh3BKnXegWtttzKviTo/AyQqC/IQKcUoCn+NRKBniOM5qACIrebEH/m3X53JC85qZ9tQ30Jrvg8M8huym+1y4gWIYxHItXO0r//fb8rg37P/XAflu/JNl6K7J+07D96rEA9u03srXC31BLAwQUAAIACAANRVNHkkawmakBAABDBgAAHwAAAHVuaXZlcnNhbC9odG1sX3NraW5fc2V0dGluZ3MuanONlE1PwzAMhu/7FVW4oml8DrhNMCQkDkjshjhknddVS+MqSQtj2n+nzr6aNGHEl8R58jp2FK97STNYypKHZG3ndv3mrq0PyGdUBeeuX0T8BfmZFvkMJnkBIpfAPKTeHz24N0ciJMykFZ2u3klWt/QY0s6cC93Gy4CECvh06HAdAL8Cvu/Q4R8ntV1a25RadZ5WxqDspygNSNOXqApuGXb2bEc7Qw/GGtQJdM5TcESHdsTIo+LNkKzNpViUXK5eMcP+lKfLTGElZ7H4i1UJqnnx5RYY3A8fx46cyLV5MVD4gcd3ZHGyVKA17OLejsmCsOBTEC3dgR1/oI5wNyGPrnOdmz09uiBr0yXPoFOluxGZi8lGq1PNIVmXM/BttsTVJZlDCL4C1ZF6uiZzQCyr8h8PWCrMqCIdtFvzAyqQz3KZ7UIPyIIcXZZkY9U7Jmqv/8ScL4TeF1qEfl8Rax2hf+/5zEHQiau9uK+huNGW5YPxbhXtQs5tjN9IaP2RMG4MTxdF0x+a5kg1B93MQb3IOZKj4GoJaoIo7L5EA3aClbENOvn0szlxn97mF1BLAwQUAAIACAANRVNHGtrqO6oAAAAfAQAAGgAAAHVuaXZlcnNhbC9pMThuX3ByZXNldHMueG1snY8xD8IgEIV3fgW5XbBb0wDdTNwcdDYVUUno0XDU+vOF1Bhnh0vuXd73Xk71rzHwp0vkI2poxBa4QxuvHu8aTsfdpgVOecDrECI6DRiB94Yp37R4SI5cJl4ikDQ8cp46KZdlEZ6mVBIohjmXYBI2jrLMGFFWUk4rCivb+b/ozw0MY5yry+xD3qMpe1GrhVOyGipzdig83iLIalDy667KzpRLRRFK/jxm2BtQSwMEFAACAAgADUVTR/WL2nlmAAAAaAAAABwAAAB1bml2ZXJzYWwvbG9jYWxfc2V0dGluZ3MueG1ss7GvyM1RKEstKs7Mz7NVMtQzUFJIzUvOT8nMS7dVCg1x07VQUiguScxLSczJz0u1VcrLV1Kwt+OyyclPTswJTi0pASosVijISaxMLQpJzQUySlL9EnOBKp2cfRNLMvSSE5X07bgAUEsDBBQAAgAIADO7f0TOggk37AIAAIgIAAAUAAAAdW5pdmVyc2FsL3BsYXllci54bWytVU1v2zAMPafA/oOhe62kXdc0kFt0BYod1qFA1m23QLUZW4tteZJcN/31o/xtz+lWYAcDNsX3SPGRNLt6TmLnCZQWMvXIwp0TB1JfBiINPfLw9fZ4Sa4u3x2xLOZ7UI4IPJKnwgJ4TJwAtK9EZhB8z03kkZ7BRWbiZEpIJcweuc+Qu4u0JO+OZuiSao9ExmQrSouicIVGRBpqGeeWRLu+TGimQENqQNEqDeI02JX5OxqfRKbU7DPQPWRm3h64Jmk5nrUYkBSnrlQhPZnPF/TH3ee1H0HCj0WqDU99IA5WclaW8pH7uzsZ5DFoa5uxKsk1GGOTKG0zZlZisUwdrXyPVA6bBLTmIWg3TkNCKyydALNtzHVU8+gBreXVO1Hzln4b+71p3ErlaOec5Y+x0BEe9SGddRLI6DAqS8rrlh300HTQrWUijoJfuVAQlJ/f2haZL0gVsO24Mk9XFz4e4Nst941U+xuEYRfVCrqtaG4lmluCWg63jb7uKEhz2y1wkytoSjVjTyIA+YUrxW1bXBqVA6MjY42lQzCj1ZVrkTpBWGSS+OwftLF+I2l+6teUKQH/Q5hPSNTWRKQBPN8K9DGQYE0NYLGtzTVZ7NqYXU46f0x6fT0wVTnWouBFHMNVCDiGATecdnZ6CAqKa3TxczXC9g4OgiMRRjE+ZpJhfHqQJuFqN8nQOzgIjqW/m4C25raMdFzHUTO1HcToxDphfq6NTMRL2Z6DPWNWZR++NnLN0XUm2oPz+R+jOIjRDOaWTKwu+9bbV83hvZ1TozufTVZZBt2K8wAmzyqvZhbybOQTwJbnsbnp59Tswx50lPPUdExzfcd+l8VavIBTiMD+6RantiYR2J7xyIflaY8B9cTtMghfmqYiMlpLUql5SDmGtXkSUFSYalY+ouqhknkajLRxs+7noGPcVdcKuBPDFjNdnGDzycwj7/GlvsvF2UV3lfPFRYMt87qvAle5vGFV1wl3nUHrfm0vwuqZx9ffUEsDBBQAAgAIAA1FU0cXtWh9jQoAABNaAAApAAAAdW5pdmVyc2FsL3NraW5fY3VzdG9taXphdGlvbl9zZXR0aW5ncy54bWztXOtu47oR/t+nIBwcoAWK+H4rvCp0oRNjHdvH0ia7LQqDsZlYiCz5SLR3c+AffZo+WJ+kQ0qKJUVWpGy63d3KQoKInG9IDoczJL/1DrwH01Z3HnM25u+EmY6tU8ZM+96T/oDQYOlYjjtzqUeZKIgXIZts6LuK51jErSCPEXtF3NW7yh2xPFrx5UMEMqHidseYY58vHZtRm53bjrshVgXtibUDPWoNnkr1ZZyzp+4Taig+WbA7sqTJtoZtuS/XXkTFWmoMew1FTsUsnc2W2I9j5945vyXLh3vX2dmrPH1cP26pa5n2w7GZjtw7IWyZHhsxuknpnDbE2rCRA7WFqfPosW99ua10+tlAi9xSK95eS+NPHliywQxjJJB70zNZBNnt9Or9eipyS+5pmuWbtXano5yA2NBGCqbfqg+b/QwMo1/Y0RCNdr19Qtoij9RNawJrWls5MRJnu9umOpE87A3b6RjXuedWToN1ax25PcyGWQ5ZwZo/dq8x7A7VbAwfHG/uaOpOv6GmNxQ3WMxzBtVIQBExp5oMOr6iG9NeOZ9H9p0TAMN4o/JaT6oh37FQryv3tB68tZRWA3VbuIF7SMNtFer6Ta3fVKFOa9TVQTWhwtfr0iUEmXStg2qs9jlgZHvUZSN7Rb9Izbh0tCo+ggsXzA9yntRp8ecQtnoQpmqhVr3dbeNDQ242mx2ktrW6Vjt0u/2uXEe41mrXmgel12g2mqjebtf7nUO922g34W3Y74CWFu53UKvbajW0QwM3AI1kWdEa6qHb7NfrMrSGe331MBwq3VoN1ev1Zks7tDvNoVJDIN0EHXKzxw3Y1JpKs3OQFbnea6KhOlSGrQPWcEdto14Dd2q1Q0tRmrXa0bjH0UXNdSzNPZzQnC8oTJ2C1Nqjt8Wda7DcuS4IG3QDXs5okOcU9Yqw9fmS+L4LUjxthkJP+TFW+rQYuApJ55lyUBV/x1ZJNOnmzJrSWU0kzGAEeZAigEtnvm/lwEUTJ8BEyswLC9ryc2YW6ETqzNPNY+6EhkTWzJJOSZ7SmZ8288PCZCad+XkzFzKSPqUzP/wVwB2bfNkiJxKodOanzixoMoNKZ37uzMYkUiiYRSTPl0EiJYA1RPbMFH+WRKUzP31mopJZFKwn8mcmKCWNgulEAs2FC/Mo9FBk0Fygp0QKFhcpNAsVmi3NiYLXZCwZbKAVmNxocAmKhMqZslCnVzN58mkxnl5MF8rooiKp/qpEfFn+sdHpfam3O38aVANcTk36lTwex3Uhoaxdy6drYsyn4wUoxOPFBH80KhL/XRg6/WCMRxNckYI/CiuYzfF1ReK/80A/zOd4Yiz08UjDi5G+mEwNYZcxNrBWkT45O7Qme4qYg/Ym/YzYmiIIz6ZLkWeZK1HBQ7Zp72iO9rS5fDOaXCyM6XSsL/BEC0sqErZXSHPJZ3CH4ormso7noMMlkDFfB1+I+RcakGxZhZVcji4ux/Bj8I5cmvdrC37YK3ozwxOYP2rnAF5hXZcv8EKZfoSZA4+bFgRN34OjvS8I+oR18Ays54BN5OvRhWyMphPuXHOsG/OR+uRZS2Ijx7YeEVkuAYcge+xNZ+dBCXc2uvJ9zCvckI5//QBuPZLHKS7s60SmLZz53txT6IW7yjVTsKxUrPG5+vXD6G+LoTwaY20Bk6dNbxaGWPW8PQLLw3YYIpbl8GFA02S1J/aSolu6JDtwsUcQW5krIbYlMHjemd925u+IsGBp/RKsyomGP/5y/tW9GxljCCs3xLXzLbGEtlhkeD7kDWwloeuQz7fspbFE7HH+Vh15g9HNZF0/ObQ8c/T140p04RWD0sHv8RwSI4QDxXQKgfAVeAzEwA0xrULA0WQIzYljMOzeXcQPJ4UUTKaBjomDvkLNNcxFrCPXMEfFVNxgRR8Z3Or0lm9Ic4DF7Pl+kO47/NhgUTibPfnPLb1zIEZYlOxhZqHc9HyHOn9de0UdJYzEPF5GQ3ugaALduhc3rAg6ZpkbvjPPp/bDFQ6t6YfjmElunJ21ErHPMh9ESIap2m18y2z9afPbvXOdjSi1iBcuNj8p/PUrO+IPce63O4u0mUOvjuW5erlQ5YmK+W6RL3UrPw7cnPdsbOiLsaxwDeDvG8KWa0hId3wPn1+Xv9vT8FAGfYF5dUrc5frf//xXfjWJ/vilKCj9S1E9sIp5HMNP+v4+cRj1/pFDjyErcah4yQkMNsshNP/eWXhDYEvZMGT18gocRhf+4ezcZa7NR1TJlTx/D2FEbOUq0hVxHyAMGY5jFVUkhs8dhBXuw/EMsWOWadOC8K+O63zwxmi2kDVNHK5goVjm8sFPjytEUHCPgiw4ZRXQp17KEwhUCZV0ZbLiOkWqCGMCrEv//bgq96mZ46ngeGKFE7GzY7EDsM1cx5rxq4Pnd2UgwG86bi0qMZefmcK3qIS3dj4HcycJgmpQjRYlRWfQhxnfVQYq42VJ6TmFM9YqIhoUJOWuHQsipOqPJiIeL0+iVFURN2vRfj+VPes4bPiDqkjPj4VJ+Qn9wp7JRwqT8jpPG1M4YTwDJWuiyPC2QyFutDzPzIEMtQkUhvYN3+IyvAdjfuvlRboUFMQlN86KSiL7GeaGBouZl0U7XD3R44H9lMevOOb2UQ/OU4mKo/NWs713wExm0dOuLcYBCzA6++I9zf8DmbQF4N/OJo3hlyL2uKXvKnDWIMv1ht+TV1Cg412Fm/NI66ThtmE048GsEHIjgrmI5YVwNg/hEYRPOWdCHH+lZ4MG1WdmGlSzJmgQqD09f/Zuc0tdDC5g0tA342VR6XV4y3EtNmZx2InKKJ6tQbUNh40QEymIeZXY1oRLxX+J1m92FjMtuqdhmIoUREyTPfqBB0sj27NlNqZ3LOrbQUnhJRDEuaMjRqXjFSdh4myTivNriqUcRm49MfqUUBXmnWOsSslEYYjmzh6Nzg5LzHo1pSmQPWX9QTWaYSFApXBWmUTWha9woTPiwjFmoe/gNLOYiav6RQh5M6IrN2H1NkSX0mr3szmJFKKrr7QarcY3ILpq/a6Ku4WJLtzjz2uIrg7mT3GiqyY+35rokuv8KUZ09WT+FCS6hl3+5Ca6mpzPbhQlunz+vyjR9aL10omulyc6hejSavwpSnS9PEsl0VUSXUlKZ3oljybRe7aKpDuu+/hnoZns2BqcZ008tDI9cUQQzfqXgYmrML4r5BeEK2dDTPu8pNm+Nc3mX4bwu/mb6VzjNuSXIURwAp8ddxVzmm2xG8XRRJ2Ca6pGRL/B1YS6TU5VLcF16JKVlGBJCZaUYEkJlpRgSQmWlGBJCZaU4H+FEgQ3eZONO/HT3sbht9TnJRtZspE/PBuZeQX8ejIycoudi42MyP/AdGSkT/+vfCSj25KOLOnIH5GODH2q5COjrGMscL5ER2YsuTx8ZPY/jfluCcmn7+b9qKRjV3wKko7tLn9K0rEkHUvSsSQdS9KxJB1L0rEkHUvS8ecnHb8rmvB/wOiV/NtPz7+V5FlJnpXkWUmeleRZSZ59+6/yFWXPyu/yld/le2Py7PQC+Km5s5cRz6mz55jvlTkLJr4YdRaAfqqv8kUW9s/xTb4CzFlE9BtQZ8kygIK+k//v838AUEsDBBQAAgAIAA5FU0eFzc13EyUAACYyAAAXAAAAdW5pdmVyc2FsL3VuaXZlcnNhbC5wbmfte3k4m+n7b9qhHaatjk4XtX27qCnFlBJLSnU607G3tcQWGdUwltAgSIl0us5MLW1VUmLrKGqNNUgsbU2lRDC2ICI0JAgJgogIJ4b5/n7nOr9zXef8c67rd675w+V9n/t57vvz3PfnuZ/7efO+v15zvLpf8bgiAADYb/PDlRsAwGckAGC3x+d7ZC2Pc22WZf92Rdy4ehlQ1qk2LbuRC7B2sAYAKpK/WPeVl90r3P7BIwIAUH+89bcreXIBBgCcJ9tcsXaJ8Zljej0JmfbYOx+XH3c37u7bkUfeMZN7DBpe/nAJpvrLwd2tX6R9rtL35Xnrl9cRCddBD+Ryf8rwvnISP/bzrWS579W/zTh2su1W+NfS6BWjpipOKb9opohfFCDVWL1e0/m4qL9xY7nMczmJ9nv8/H3NkCZRowAi5kc3fyFDFVBYyRM1b0ppyfFLudqFUVUoo6n8gtsy0VutO9JlOtBqfVyJsDiHtxYlAkdfJu2TjcH9yxeYWAe2BtIaqp7J7seeT9hOFudYqH6+JZxSr3+EMpFdAfSf5cQmh0tXqQbNIPVWmHB4ZbxmJFkqD8j4zFqkMTm80IXZEPb6epsQ4Jo+VOkgFPDWrA7ZTdMWmRWehW6u0QvYC1EFoBNxk6ngMh/81Gr6LfzKUBk51Nd8Mhg/19kQwHChsCs3HWYaDVWjfilpMalaiEbMIkf6z0KpcMbS1J+5Ty6GGmhNJUlWlQeOAga7Su/zKZYrFTQyS8qn3d+rVNbAgwiGG4SZgpEGAVqAT+ratJhUGH9i0FSHGn94tEzDauFXp5B4IRATIdTGLGqDd8WYbEDEgs0NAe1o8+qH6XL0OpMlZaYOlf9ptSm0gsIxKy0hq4UZizW0uFp1P7M9RiFDm2fMkvxMZg8ui3IGAmazEpuf+BHYZY5izwFWF+wNLX4YliaqsAoNb5emSpd+Voobm7loPLy8urFUYIU+fFsYN0JJo5hqAG6Lk5QjcdpeZiptbQx0dZP3c+e9TMSm9o9nVvnKB5zO8iITuuuDux3qCIcY5MiZHDxbV5vrd6m9qVQpvXUh+rxFUvKk+4lPL3gxmbKBs9nJcROnwqabg7svUu5GyWw/xaONmgRWGwvJ0LnHkI2yBAmSjt4H8M5PkWPGdMWOCv03M+wnXv+eoH3azKZwA+UjjejJmsa1GM6ZorPoNjc1ejMXgocYHKi2/TNshTmiXXtj2nEzwSjrmjoDsof5A89/jtyF5keAd33DVEgY6nzwPvLqo+Te/vLZ7AecJUK3p861/H5Tdv8FVIn0ZXnmwOSSU7RnNAXl8iSCc9g4eUk10RrIO26cHHTesfmcLrWjoXK0hvYMqcZF2RccIKEwnGOqIodRVv9wjVrtKHc56w36mmB5wbQzOHVj+U6ohZs/hdFxLgFu0XSKqo7zkCC8KfqUQKI2L1vp61ZYAqMRDoVtBrDyoSsercVoZb8YfnmzYVeIIIRZBTfTWAQxIALmTJkodiVCHTh0tCYLlUW5I+hvavdTNzrfZGA0+0LyJaAuM1eOuS7sUvi27dfvHL+ekTuhfcTs7Jtx43PaqirE2ezAxbiMsP2qTlHBYuTz55TqyDxoftudK1ncKwYt4SdTuGlQbLavh2Mr1cZuLSBmLSCerbBawUR2O/zUQeyf9+7Bl79cUFbUPZhv0XXo9qEDh44IQVIjiHxbQgoqH3OrYbYFhFkZCiBw0rge/vnUC8bJoK66tPxWapxR1z7qnf7ycxbS7/26aetBTKPQfOp6kPtFQncG3zN5qCF5XP9eqDxjJlsUvYKUp84mz+ACW/20uoQ+XRLLll71IQOVglFtVIa6rgoRNNoT5n8k0qhraCET2bla0wByu1uInI3MGDCBSascDmdUOtR0wCU6La1oPD3vsncrVTibqy/RlZzlWapiJ/ubjokgyIDhyfIFlIOXsHBTdUhQ08FLkgeMrastW5BQHTaXHQEzV0ocvXmndWcm6hxv9oZlBJB4f+T2tdluEU/7JErNaawywxyRUGJHOkSijGWibqE8uJ50BMnZTOauQbU8aE0rR7wKGXrQotj47NqxIaU04uWwxGwsfQbam/DOTEhA9GaK6cLj2MmA9HRLYTvISNChTSWgzundD80n+LKJiS2GAkQDHotQjf4yskrPbKEsfjmrzE+7RZhFGDczCXIfFapYdVH4HWHeAjjF9pFeci08aN2wzE8lWWCeZddKi+qbDwGvIU0dg/Fb7CHYZNEtWUTCYpwalq4vDSbdmSPNEkIYi43XW6UukrJHiZJgNRNLQmDvRf1TTGQCJPocAMDlTuH0DbzOzFw5oa2Uq2iB6mj71vFYj1WvnpPJ79gqb58seh2qo9o4hGHzQ6vd20721y3hlzNzspCO18pybivK1oXfGy/PA4R/gWyDgx71531UKFbIn+6snvZxTJGm+qJ8hI7RHGhXsPs9f+bXQS7WtfdmO0xBvQmM5/yhcs/Hld5dfqQnOXhufxBOFKJhVDIqGmqqNu2vcKV4PKIl5Zo7UtyKIsMs3BbrqCb6yS0IqV1pV3jj71ijA7zwjCTGC7ouI4VeQRST0KlcdlMpHeVCgD2WpvoZbzFh0wKVzUERY73jScGYxJZWbo0mTmLBND4nrVX/AvBWbNYWHSnswoDeFR16+jzlecaliT/yHC+c1P6UBs73yOqeOF2KTeX2WzGRlc8oiHizQtXPrmHxMH8zs7SSDQ8fTkog5UgRYrTgtqM18BUypIJWPosDJek1KzxNM/Gt1jfSVzFgX20t3JjOkmcmQH1JtzbE5X77Ko3Y85PE17Em5ximxJ9gktZlUD5ZkYRq5sS8YWu1zPwBYmBFa6uvnPcX+52VhT/By1dXhlcX1QQaJRbCsLwkwXAWwr2VFh6kLmygIjwZLsyhstnNdVqHIYEBRlnyGfbApmYj9OhnkBVwEjuEHT46xJnNvZPtz2idc4ieIyxctLAkSF/yEazX5Ec7LDhtHY26/DyFmJGRZ6GtaIZ489aZ/Z3jaZ2YiVunfOvz2361z28Tpuev0X9ti/mknGYpLEEYQWinevttfmxtW4O5D+i19FoxjImh6gwzeaZc51pW8Jr2V5wbnzKunHk9oNWu8PSwo1H8iusaHUZRsWIum39P0p3yj4F8yuB6OHJwiCB1w9FjtwJax6lwG1GI+9rkjcnIq9jU5bLppOmye6HEU4IhxccqbtocsyHC269QPi1YytxgJiKiZGJ5KKrkVsPkAtFBL6J6brXTkDLZb3Ir3ZMyzDlAma5j2a04EAnYelnydZetjzbTIXCNYPH4wMIQDANTrYSgoLdUrm9CgzJCvBqBRj6tBHTGwsmWVlFY49ViDE2XaVyyIp11BwA6ZVt76MY4ve19Jcbx80WQNgG5+Czl/oPC44Q1SsxiaqBh6H7VgrY26mAzNoVivuscA4tfLkYlaKenXV3uuuCRfDwqRFZpdBB9avlV44G+tBXKMUCw5tV7N2vWOefHq9cKUoFSIxYCWhC7r9TvB1q5PR41caWSk0lHiD2Ttv1C9K1pQhQ9VS2Ig1fBPTZnOheuSSxaZqQZc2V+b0Y3VbAbHrUIKZaZhkFyEYyKGxKxOfsCzLv2zXIyiLChoLy8lsh7CaOb4uJkS8dlxrgEHctsaj9vlGSxAe8oP06gbvwWghk9WqPHjvqeWPoI/KZ0uc1vBaxB2fJGb+aGMeGOXpFFb3+8muQzGWcGrHEtmWsPnkrYNXMtwfWaki8Apnvv8S+GXx7E0YlKhMn4WQPAmNrnJNFHBV+oD8OyASupaAbcjfjX1GguHYqR0gS//Pnkf+opq+mqT07tBgC6f8uRVYiXdO/py5pK/7Og3WKDi9kIEE4aYFRkrZ4HI3cBAD991y2rgHMOWx8FAO66yUG2BF/+nwruujWt9RNCN4RWmxHCxLA4v5QIyJhh48pwMJiySG9aqZmuiFff6meiHJ56QzrD2pSyCijrJlvY4HE8L9adcM+SFzMuVqvvlPL/bv86b21gqyy9yA/Ysjp8jPdn7lV8QdadIJ2WFze416v8LmRhNsTafut1W3K3wBJFkpIGaBAUtzqvp2EVv37rXF4fmr64Grc2XSAv6/G1n2s3JOucbl4nmahO3rJRfAGbU9wHw2556n6FHCRPv2pL1bEErSkdZJqWzFtvfywBQ9HLM1fMtGm2hdRCOKVM1vmtztm8Nex//4vCpuWZYkJoViy/ntbyWIm1NK6EiRGuLrC1/d7wt6ZfblsERksYrNG4larsRsUap4vLfW4qV5cNtoLpeuOiTml1F0jYwWmUVeYXBvVhDQ9u9pP/ioYNJFTrTfyMc/YwSLrU2/tNbArO5850W4YLXVlGHnctJCr1bvoAwyOGebWJUHwHt42H+mbEfUbMzWaBYuZ/PO6pNLk4ObqNY6ZBF5hoS+Wde63xrT7aDW0nI9+PqX1i19Bzqdnyw8utN2qfHbnZX7ttPPNqf9du9Tt+hYxjGLBIxhswzqZYY0dTvO678OxsefOH55qDGuzNmz/gfcWh5YC4tB05X/fn86zEiyuJeaHPu82Dzzt+LLMtXgxfvcF5dikDkGFxKVnv/UyD7TYApuvl8bNh54xTrqVfg0SDO807ZJt8qXk10gNg2bwz1WFbHjz0HBJXWqtQFNjIPHIhwNoEdxYMG56cZxy8KyBsY1Zvnmm9oZBcNRat4zE6aEguVW4I6KVH366tWdPweo8ZMNtlyssU7Cpm78SO7eqp03v8Dg6ItXW3v83kfn/do2uoQdm0mL8mack9D9COLG7Z8dKcTmmt+MDs7Bmnghd2P4cd2h3Aw9/1qCntF1negkD4ce4KsvRQ8ty8RNkwWQoZwJ/+JQmIJTnAyeTwh1x4aZNIyxc8B/1rxbxeKZZ7Sw5pbJxuvfHY7f1iCMrDrR/t0wRiG3KkO+b4qeUoMKu5VNVOPXc5ygse/KwMlr8cY7LelMA64UZO3cbP5PXhdArkkSxVO2Z+z2Vzr2S5EZcBP1mvz0kS3N99XKyORjK2evjjtA2alfBv8dkbNt0dpNHJPMYpK6tqzDb04cYklchklCzgfUSyrmAxcywh5a7PrtU+1rTrfygjWtVHFG0pI0KyQKMvgli21OAmqCymSnuTvrxrpFTzb20HpJ1B+ssXl2UccK7CzjxY9HMjXtxlWjoofvsv6gi31UcF+h8O8f7d4oubdgqI6G37rD6HTWew/Fj1Rv5hFGNyPPQKcsfBwwTiw/fh2UCsebWySUBpsejP39KRHmVXR76b4rvvaCN4fN0R/YPBqy3HSaZfk0fzq/mdAy3qOCXd7UUnoROvxTgC04ZrifId5KZbpqzxzNLH5iXbLJqDKlRXfYMVTPiE0/hJcfRoC8fyJgFyymVb/YHiERuUysckdMEnchm8tDAaNTQ/6+/Cr4uL+ZsDMoh2TYE9Z+Odo1npNTpk9uL4zsIoH46KHhtBip8HM7q0YbGC3/2pUZTJv0k2XqP3lc8iE1crjeuBPHCI9raM31HZsBhbX/Vj1DRueJTuUEicc0LuGCNB4BIHpl3Z0P5Xn/r0+mUo1neWDLndSVGvxcP70yRRrMEn4kM+FNYGRp2ts9BnlW1PlFnWOe74obZUbrBEEGLxvayOrsoOCadMMnboxaCfy/kAYRauPrW95PRLBlozmqMffyqG6B3t3QTZMY9mcjN/E5WOzAcymL8TUuzSnTwYnq1MhDhqZ8YrNXNAZG9P7IHUg2kC5a7QDGSKfcTMU7xtTqYelLmDRL2AiKYsL7ApTq11DNtVxyeLRGpR2HM3VvXGqGs9ezFwJ1Uggrye3PK8IahULjlEUgpsdCi3580VYr7/ya2KDJa5eW7HkQtBUX4F5LpfnaXnusuA2OMwqXKCoHiyPmiF0ShzkWTHRQ3pkHjVAtLZ/ldA7G9y1AiSx0CJ/JpaGAcZuIM+pmau851CLqWIVNF3orQ27YzvuqW+Q1OhP4+XRK3dyeGU0iGtOgTjdtoADS5sstF3GI3yK/SuzLiEyh6nq+OcwNvESfJSeF3VHfVR5BAW4Vc4AjfjPRcI9HkkC0Nt+4A0DxZZ8W0VGjsQgPwb3ojtLxnyvZD7Xkz3mafZ8u3hER5C4u10N+aDwaFqoBkMkIWuNaM6/xsGAe67SBJk+A++OrFEYjU4/OvikkUj+Yd/0dYPdVbtrzoygQ+Kslk5oTc2M7czvdVUuyTcOz0sMM/2c4cci6XWG3QpB06LNZkrzIOh6ICM5UjKZO8OHXr7iPPp8zjAnY9du7UO5vdHs2Q2PtoP2k91VB667NT/PjbzPCDg4k2G1jC9Jr6YuROLQJ1X4UfGDjy7HVN0pPMBx3vFezw2SmUBfY1ydht3QaH3c4svbpNtnwS/5xLtUpwgHqE1uwvkV/S9fu5tL05y3nafI/ixd1aGXUqtzBveOrtM9Tr6FeM+qstIJy5iv9iB2E9U1dPT+vqMqUY45VNEUZC84zWHH5105/UZVu2rov7fmBU7uxtReZ0oT/JWbnh0DQxsKXIbkxvz0L29JojN1UOidxYdWmtKayz1gWUe//ftUWf/3hz/H14UejWuzRTju+JXqvDcbMyGbRZGVk3EG1Y7wcgaF+8svebxdSSiem5WbM8ye/kNWlrohJ7Rk5h39RIeBQwXyWpuqi+5j01JJmAvDoRnUcX+GNdNxHAJu4na/OIvouU5ps4v9jk7wTUs41b9c1CyWg+4VZKknF9zgbMh4BXYw/ezAlGTqBEsrdT3KDgvF8DCrLZoNh3HInogqYGaoJhv1KOctSb866lzTj+qQyVvkOjpPNxoxpnK2SU7WEZJAGXbkH7qQMuDEUUDV4Xz080hUvISKTmHvO+Bn7t93ocLElKWtnuSXoMHVzErzeTnGh02v+cyRJgpO8lxJnnQmhEoyipBdsqE9/qE/xWgG7iigREPrWuub4tyXiBO/Vz8yPXJrctO+4vdqJHcintepEMlreK+ctAAKIikiOhPf3mk47jPz7rCJxVB6lgkpJu2aMSsWz//B0w1GB90MUjao+PZ+x3WORVJnS+yN9ozNEvpAKYiKIG41OXiHC8ent8R4Z0d1FjKL4klajGaRjY6TrFTPWtL6KZdHjD3fIHbXzzty1O+E1W/bux75kTJ5Wvv3R9SQU5vjj+GZR1+IGx473rPmaRbAtNADoW2qhiMl9oFOatgA3Vj3MrttUJcr9nrkSnt61hrQtFl/1Kv1uKDuEkOSq95QJtalOMppMX/EC0/B2IdOWLEr8MEsWAeaZiEE/WWlz7GqATI3JMV75Hd4afmljrZV3nDIx77bDpoKA2zFpBpFLI+f4Ldz/NOXQjORm4vu5kbfi9H3BRACpf8tOa1Vl8boh+O9hnaJzLT8t/f1BE6xhwvvjxgOJXE89hVqiN8+ZALg2mwSYmp4sQTZdhnyDYQZVnjMSyeOplnQS1aaBW75UFXghNx7cKlYnjhwczJ18rmRg0rgVn0vYqFkQHQCYSbMcQ130FUF59mwsDD/JlC87754bKKnot8/IHtdAQpet9RonxPuc6w03AkoRc2eCwL6xs0W3bb3bhTm2r7g125XU7xkQGXfGhZS92oStZB7CXsht+qanB9mV+isLhomRbJvlMQNFiHdq1pYq8kup4AMswGQqRF0Pe3aohuMn2VxXmxIfIawcQyKimUGSD158VNb9vO1BkPPLJP960LQD146HeLPZkg1kBmYOtAM4hQjoMl7NJrMRS45BO4rn5j7WsBa97D5H3JfpCj7VjJq8sR7yGXRauZrARwS2WniuXA4KJZWUDRZf6xa8WVoVQUbGT2yT6vpgPs+DZzmGpPGCM43fd6qrhzoHENxqSIb63DghHYZj13aNA2rQuKyl90u80oDwVdtH9bNF+1L4g6X7fP2S/6njOtluN84ux4yftb+5/I0FwC1+x7qpK1bH+M4aaizTgfGvy6p3kAPusIy/BsBnWVK5IO3wlmCt9dai1d/ggKUim0xy/bN18veh8EIXkLbfvLEZqJDC8Gtp0djsnDEmhEJGG5LRgUf/spl3rNS/LKeRtQrW2OzVubn36VS1eMK5TLkSMetyR+z0HJ57lkhfE6qw8rVzUgLFUKBk7s0v9Zx1eP98yXXVcIe0o1TeOT2kGGzBs61LYouknSK2CqmL6KykLojGmFJEkMWoorO86rJVHVXV0HS5BvuvHHH09WXA7VMEr2ZIHyyY/AsMZWpF1erLdo8gLDh+BS6lS7szO6a32TWbRs4FvpeSEZ4sFFNBZrRe57z9DpZX711qCmshn3rv7bv4sxxy8jD5lHmIV6HnE6/Htxf5W+1MGOF6Mw72AcDGlcao/XNAjm/7u0k/sT4mktKlQkFRx4rkA+HCmCuA1UeFEDfKgh4O0kppXnwvpvcpFX4YNe7qcJu6yaUUtTf6ZY2hbavfn7+J2YmjJRkHVnZuaBx1mkWc3c4OHtIf/1Ef6cNbiQem7rAcYev/62xft7lUyUNC3jnlCSNa1U7M4iWTUgy+z4tcCtHu3uhyMDDO3PIjWMLb7/VlYE3N3MfTHj9ZeLlzIFcdy2sxU3irykbKsN9lJd9taTkJ/YwVDJcIrzzTyXgrVWYNP5i5zav9oni6HSGY4Xa23gDLf+7SR1r3uVn9T8f30g8799UvOP4B/BP4J/BP8I/hH8I/hH8P+JoIGdCBwdbFgZDpbddb+3iJedx0ObJEyBrOelL/4vtLa/sxbhWescTvbGdLZJtmSEa4LZ4GLij2yd9EsYIZm7AHeRq8mbq8k0XNNSXmCoKdigcanHNUtMx0jp0yYQ7d5ML0vGh8JFhrW1KCV7fYLDlSno8hw9XYXcCwCs2f5EetAQngKV1EAZZwFnvtrsMZD2RGrgPh3FLBwl7F4LkRyoie52mMkqHTFrL/isCl6XeDVZw0Fi0Lj66UnvxpJokWoQZrkp7nJ6nNlTJqB9q8ZTTIoruvNR+4X4igk1mxahmXaVY+y1B3BbHN652GHUZV/1Tst2MBMe0LZy5nRnfuMVg4b595EWShXR3Y2vnb5Iqs/95KcpGeS8u7+31zf3QUYCeXaTH90sseUslEU38l6/u1VqufgsOWRUmCXyVrEK+SicFa2+3Ws5jw209Um2B7PRUh60eSabImoUoMFSw/V8uh5Bem4q6yazfQtgxqdDf65/Njx5qD0hxWq+CjXSWrFpAgBwXzl/1KMbK7/+8qYJTYtazw3xEslmnlnaUU+aPvQUouVy+u7pDL7yGX9rbabfLzZTNjHHKeNRltJpJ+gcfcbxm45g3JGBBSSV980XvxvHZ2nHDTw+nBbAyeRSUbSOR9lBzBV0GF+3NKfKj3csyszS6ctwOyKcaA8YM0TuQyOYrkUFIDDZiVJnCO5mWnv26jTIbEWpXO2+2DTbe/40x1iySrGKP2yoe+z71kJ0Nl2nRfkYjuD13k/jkCFlQ0VAcmMO8TBFSIaosZ7gDH2HYML+UDHBc9wr4VWTuwG4AoZWQ27ccjCR9qfxlMYpigIpdtDYfuSrHw85hitE1HQj1FBwrG+4izSAwC5hWbDEnbUg7GT499QxT8eaUJhJ5/mOpGI/Er+XtA/vEGH/l07uC/DPzFpj4lQrchfm6D2+RpTCIQXzwEL8/ieK9fSaz8NfOj9sQ98L9QwNIMwVDpR2tJo9GkIg7SV7mFs/kLJA8eur8B6MGV/fnyoP0Lej22GpnvdDPafCIg5dt45WIj/4FW6tvchs996jO5H1fVOx+ejEWaa4+4R0sWGtIHZoJkvQzvnslwqyvpLjZiS9nGf5ZnBlw7SflFojx+yK4xjhYWgxFRrPiCGn6x0F1KnVX3fesTHBuVk1N/ohcy+TtZrIigm/s8Zu/zV4vx21w50d+bguOYcMj7l33XO85xNe/OBtrPdh5QibmARg3PGWoNa2jS5hw55+K7bL5oPuoECHg6VcFQwjOAMGJ4dIXXhuhrNq9/gxIJya0IyIk7KJ1iLWxhwrdLkLTvQGjIVHNlAXe9Lvh95SDWDEH5JNU0EjsCJz/xPePcf3Nvc+TpFQiJcPeuJyrmnquGzK0Was+CJQVzmoi4fH9iQYjd4tuhe4FhDzsCsPr+9l9YGUih/FP05XBxt5RKk39xvsWsrVlE7Z3OdHNwkzi2HnKIz+kHrAW5jphQkpjbVO66+3mRg5Ga7v3IKDphYhWiOSEBq59niEEMS9ZBy/vqC5ueC6ifAgm/p3l8JV6ScYqfE1aDrcq1OwGIf6DkLqbe6U+BuyEOlo71ol4peRP5f6U1wnkv2SJj9qNsp1Fh0v2OjuZ5uizS5M5WsBb9QqkLeowg2LyiovbldDlXDNsj+a2T1K5qqq+HDVCuHCr80Mfuvbeo8RSEmm+8TOtQ+GHaXsI9XAPegzuDnH/pUA96CRso9RicI3asAo8E9J5lYlfIYcU252xCOW+G8IfZrVHrCYjY+ub0spk6BPT3PwTvuEFP1Q1agAGbc6WfD43RWGV5Fgy8J/uXHNDq+fbLlxeAUrPDappmX8aDij4PUBhdiCz0mF1d8UQOEYuADJcKuEL49f0gjYFY8Tz7IfHvV5yb8Pl4P8WDyEOAyUZ6pRzQYoMlM3WTnkfVWHo051UXzJL2U0Mw3bSsFLm2tl2F0l9wIzCR33Qi/7Fr33pZ1iJ8zEndbsKJgZybu3eEKzI/vklNs12pp/ozOqwxQI93odWyKjceVIF6W8C/JSnvkQ7IOanJEk5Q7FlO+pYuvwdac6J5L5q4+jNf/y6ly3gIOVeTWB9EcUKpBfaRiaGdEHwrr+TNCHlh0ZgZdmkU2/65b+oW2JWH55yUdcMiDNh+se5ghNVwyMs4fKv4XUGmDlmNpNi6mEkPhlMAYp7LWS9uK3XsYNW6iyklSFjX71+cCtKO8PZvLMvLgbJF5B3rZlYjPeK+1U8rMcN72a61wzhUJxFjxIhROkYdalkqjZpD3CKapSTGUbriB+y8Fza/b3D2csa0qgtfB6qB360lPK0H5ikCV1o/ZZdkr63GMVa9Fm3PgX0MH1kS7piGs3TRVxlrf+Sgn9k/CdUvxt84uRxhZln/JlQT0fMTLxsmwrxIPWwF1ATIjfPrK4JcMPpQbcSiKdXvpQyIYTi+Kwq6QzIvxACl+RzKblRSkgjCGJZAETSy28xz/m5lzTSA7xSnQW2omICKxUKVUA61p5Z1KsRApso9VRb1uk5EhGIrocuJ+p6yUXPmebUkITok/aJ7K3bCPWwmdz8JfIDdauEzdeLYQ5pG1FHVMb2N949q5rTPEYTvhE8QEVf71ffK1w/Nn6tVRhykwzwVmeWWHhyojtJfaLUnmVs0Ff+hDdWdXZohqn4NASyylO5URANnoF/ioK7z28HtssisVjxDjM+D4pX7DBx48/SvZpBAcIJBBaUnHa2me4onhxwVNkHTVHlVrutfmytdkYtpVfDCe8MeJm9FGgfHmG0Wud1e/QXGJTALlDz5UakWWuZLZUOWkK604McQ5SicSlbvQrZgSGd6YuCF/ylzS9SsOGuyQf96pWzTV3Ft0PjRo0WH9v0KD1caNTsN7JcdpccgLK6gIMYvmR2uMPhPV2GWsWtTHhQqXNeaWMV2qzTlbSC/eHYjHgKnYQXo0h/gzIa17PhTp+GSkLk6usvll6bvdSNwQZ1ZET+2u8pBYTS5oD1gtz8EA/xzjqy7Xi5YKEXvWtQAsmNhYNNhe97oU4PqKMLYkwm6K/fmDRY6//4bT+h+tBDQob9DkpDBgrEARFeUMCVrrOSMNDDCSUwnuhWHB2jpsCCdDdBccETSmXmE1xQItbdVQkIyycay3SZ34VeagSB8xJf1jwYBiRkb1WmD28/qem9M9Ibz4uRxJVJdoo86f0n888OcVR+lRpDNSa2n3JKXDBayNZcItmLSLBm3/N0Z0inpxqYs42Nhdv7Wqy7GFWRtH9tj1m+YctRtSdC1zAQ1wHPsi2G9lOTyN7Irtp6i9wOP3NOdmGwHjfq7n+TrMBluFNWgdjlsFhqskS7R19zpu9dXw+6j9v4Fw76Josq6D3Bu8jSTZedHcU3ecT8delk9CNSdcxKa95g0fTthK31e7rAjFleUZh2zczW4lLw4tSTtUsTzDCrxyTqYPJ1E2/4OqJAhOtgZreHcRozdi9TOesGA2GvnalkqZlA6kEsa+KviC8zJ3bCi0h9MofydI1wubaEloGzkexWqbtWwNokw3xbHRQht4hQJ23ejMhlkl7aU68pbnofNlIptBurW+M5GTVfrRp/mGxG4G1VspK38O47onZegvKkfsZROsg59tcb9rtfeK91dQKD8PQ/DQa7+DQkRNHAXdsv47jpAXkD40pT47AiJl5DFFKMuoDc9QaqD9Oq+pybC/YYyU0sqpCrQwFFOwCnjD1NQVWiWUICdMgAOCuBDePu2tK/Rx3GtzjQ0/36ilinJjl6OZWzVn0WVsDF/GugcyLVyXVR1IJcZO64NIaAWZTAtRc6348+iJe4Z2Yzw8xBwDG1jMifOptjn+KUqjXAhfTOBFnD7SFAc1Mp6JS7dKgcQsfgNKhbOkQJxXsk5a09b2C+L94pWy0Qtycvl9W1N+1izwcKUutAqe9u7e+bRCPippE7Bz81jcOBadk497mrf6ZHL+0aQ1Ut2mq+lLWMpaRt2AiyrFtVIks9m7dtzUKJTtclB0Pw3jjaZu7tV87habpyrtsfepg853jlbLLP977H1BLAwQUAAIACAAORVNH15kSKV8AAABqAAAAGwAAAHVuaXZlcnNhbC91bml2ZXJzYWwucG5nLnhtbC2MWwqAIBAA/4PuIHuATU2thczLJCn0wqTH7Yto/mY+pnPXPLHDpz2uiwWBHFxfFt2W/BH9ya63CZT8A9htoSYU+tczDjlYMI1AkloZ3QILPo4hW9C8RlKKEymo3uUDUEsBAgAAFAACAAgADUVTRyoNwzZRBAAACxAAAB0AAAAAAAAAAQAAAAAAAAAAAHVuaXZlcnNhbC9jb21tb25fbWVzc2FnZXMubG5nUEsBAgAAFAACAAgADUVTRyXfYoO9BAAAyxYAACcAAAAAAAAAAQAAAAAAjAQAAHVuaXZlcnNhbC9mbGFzaF9wdWJsaXNoaW5nX3NldHRpbmdzLnhtbFBLAQIAABQAAgAIAA1FU0dISKwfsQIAAFEKAAAhAAAAAAAAAAEAAAAAAI4JAAB1bml2ZXJzYWwvZmxhc2hfc2tpbl9zZXR0aW5ncy54bWxQSwECAAAUAAIACAANRVNHQVh2I5EEAADcFQAAJgAAAAAAAAABAAAAAAB+DAAAdW5pdmVyc2FsL2h0bWxfcHVibGlzaGluZ19zZXR0aW5ncy54bWxQSwECAAAUAAIACAANRVNHkkawmakBAABDBgAAHwAAAAAAAAABAAAAAABTEQAAdW5pdmVyc2FsL2h0bWxfc2tpbl9zZXR0aW5ncy5qc1BLAQIAABQAAgAIAA1FU0ca2uo7qgAAAB8BAAAaAAAAAAAAAAEAAAAAADkTAAB1bml2ZXJzYWwvaTE4bl9wcmVzZXRzLnhtbFBLAQIAABQAAgAIAA1FU0f1i9p5ZgAAAGgAAAAcAAAAAAAAAAEAAAAAABsUAAB1bml2ZXJzYWwvbG9jYWxfc2V0dGluZ3MueG1sUEsBAgAAFAACAAgAM7t/RM6CCTfsAgAAiAgAABQAAAAAAAAAAQAAAAAAuxQAAHVuaXZlcnNhbC9wbGF5ZXIueG1sUEsBAgAAFAACAAgADUVTRxe1aH2NCgAAE1oAACkAAAAAAAAAAQAAAAAA2RcAAHVuaXZlcnNhbC9za2luX2N1c3RvbWl6YXRpb25fc2V0dGluZ3MueG1sUEsBAgAAFAACAAgADkVTR4XNzXcTJQAAJjIAABcAAAAAAAAAAAAAAAAArSIAAHVuaXZlcnNhbC91bml2ZXJzYWwucG5nUEsBAgAAFAACAAgADkVTR9eZEilfAAAAagAAABsAAAAAAAAAAQAAAAAA9UcAAHVuaXZlcnNhbC91bml2ZXJzYWwucG5nLnhtbFBLBQYAAAAACwALAEkDAACNSAAAAAA="/>
  <p:tag name="ISPRING_RESOURCE_PATHS_HASH_PRESENTER" val="2d952383f36d98eb9fae35661317f9a538ebbee8"/>
  <p:tag name="ISPRING-CONVERTER_ISPRING_PLAYERS_CUSTOMIZATION_2" val="{&quot;universal&quot;:{&quot;skinSettings&quot;:{&quot;borderRadius&quot;:10,&quot;colors&quot;:{&quot;asideBackground&quot;:{&quot;color&quot;:&quot;#EFF1F2&quot;,&quot;opacity&quot;:1,&quot;type&quot;:&quot;SOLID&quot;},&quot;asideElementBackgroundActive&quot;:{&quot;color&quot;:&quot;#D5D9DB&quot;,&quot;opacity&quot;:1,&quot;type&quot;:&quot;SOLID&quot;},&quot;asideElementBackgroundHover&quot;:{&quot;color&quot;:&quot;#DDE2E5&quot;,&quot;opacity&quot;:1,&quot;type&quot;:&quot;SOLID&quot;},&quot;asideElementText&quot;:{&quot;color&quot;:&quot;#34383D&quot;,&quot;opacity&quot;:1,&quot;type&quot;:&quot;SOLID&quot;},&quot;asideElementTextActive&quot;:{&quot;color&quot;:&quot;#42484E&quot;,&quot;opacity&quot;:1,&quot;type&quot;:&quot;SOLID&quot;},&quot;asideElementTextHover&quot;:{&quot;color&quot;:&quot;#42484E&quot;,&quot;opacity&quot;:1,&quot;type&quot;:&quot;SOLID&quot;},&quot;asideLogoBackground&quot;:{&quot;color&quot;:&quot;#EFF1F2&quot;,&quot;opacity&quot;:1,&quot;type&quot;:&quot;SOLID&quot;},&quot;pageBackground&quot;:{&quot;color&quot;:&quot;#DCDEE0&quot;,&quot;opacity&quot;:1,&quot;type&quot;:&quot;SOLID&quot;},&quot;playerBackground&quot;:{&quot;color&quot;:&quot;#FFFFFF&quot;,&quot;opacity&quot;:1,&quot;type&quot;:&quot;SOLID&quot;},&quot;playerText&quot;:{&quot;color&quot;:&quot;#616870&quot;,&quot;opacity&quot;:1,&quot;type&quot;:&quot;SOLID&quot;},&quot;primaryButtonBackground&quot;:{&quot;color&quot;:&quot;#5F8BD9&quot;,&quot;opacity&quot;:1,&quot;type&quot;:&quot;SOLID&quot;},&quot;primaryButtonBackgroundHover&quot;:{&quot;color&quot;:&quot;#5077BB&quot;,&quot;opacity&quot;:1,&quot;type&quot;:&quot;SOLID&quot;},&quot;primaryButtonBorder&quot;:{&quot;color&quot;:&quot;#5F8BD9&quot;,&quot;opacity&quot;:1,&quot;type&quot;:&quot;SOLID&quot;},&quot;primaryButtonBorderHover&quot;:{&quot;color&quot;:&quot;#5077BB&quot;,&quot;opacity&quot;:1,&quot;type&quot;:&quot;SOLID&quot;},&quot;primaryButtonText&quot;:{&quot;color&quot;:&quot;#FFFFFF&quot;,&quot;opacity&quot;:1,&quot;type&quot;:&quot;SOLID&quot;},&quot;primaryButtonTextHover&quot;:{&quot;color&quot;:&quot;#FFFFFF&quot;,&quot;opacity&quot;:1,&quot;type&quot;:&quot;SOLID&quot;},&quot;secondaryButtonBackground&quot;:{&quot;color&quot;:&quot;#F1F2F4&quot;,&quot;opacity&quot;:1,&quot;type&quot;:&quot;SOLID&quot;},&quot;secondaryButtonBackgroundHover&quot;:{&quot;color&quot;:&quot;#E5E5E5&quot;,&quot;opacity&quot;:1,&quot;type&quot;:&quot;SOLID&quot;},&quot;secondaryButtonBorder&quot;:{&quot;color&quot;:&quot;#F1F2F4&quot;,&quot;opacity&quot;:1,&quot;type&quot;:&quot;SOLID&quot;},&quot;secondaryButtonBorderHover&quot;:{&quot;color&quot;:&quot;#E5E5E5&quot;,&quot;opacity&quot;:1,&quot;type&quot;:&quot;SOLID&quot;},&quot;secondaryButtonText&quot;:{&quot;color&quot;:&quot;#616870&quot;,&quot;opacity&quot;:1,&quot;type&quot;:&quot;SOLID&quot;},&quot;secondaryButtonTextHover&quot;:{&quot;color&quot;:&quot;#616870&quot;,&quot;opacity&quot;:1,&quot;type&quot;:&quot;SOLID&quot;}},&quot;controlPanel&quot;:{&quot;navigationMode&quot;:&quot;bySlides&quot;,&quot;progressBar&quot;:{&quot;enabled&quot;:true,&quot;mode&quot;:&quot;presentationTimeline&quot;,&quot;showLabels&quot;:true,&quot;visible&quot;:true},&quot;showCCButton&quot;:true,&quot;showNextButton&quot;:true,&quot;showOutline&quot;:true,&quot;showPlayPause&quot;:true,&quot;showPlaybackRateButton&quot;:true,&quot;showPrevButton&quot;:true,&quot;showRewind&quot;:true,&quot;showSlideNumbers&quot;:true,&quot;showSlideOnlyButton&quot;:true,&quot;showTimer&quot;:true,&quot;showVolumeControl&quot;:true,&quot;visible&quot;:true},&quot;fontFamily&quot;:&quot;Arial&quot;,&quot;miniskinCustomizationEnabled&quot;:true,&quot;outlinePanel&quot;:{&quot;highlightViewedEntries&quot;:false,&quot;multilevel&quot;:true,&quot;numberEntries&quot;:true,&quot;search&quot;:true,&quot;thumbnails&quot;:true},&quot;sidePanel&quot;:{&quot;showAtLeft&quot;:false,&quot;showLogo&quot;:true,&quot;showNotes&quot;:false,&quot;showOutline&quot;:false,&quot;showPresenterInfo&quot;:false,&quot;showPresenterVideo&quot;:false,&quot;visible&quot;:true},&quot;titlePanel&quot;:{&quot;buttons&quot;:[&quot;attachments&quot;,&quot;markerTools&quot;,&quot;presenterInfo&quot;],&quot;buttonsAtLeft&quot;:true,&quot;courseTitleVisible&quot;:true,&quot;showLogo&quot;:false,&quot;visible&quot;:true},&quot;version&quot;:&quot;1.1&quot;},&quot;skinMessages&quot;:{&quot;PB_ACCESSIBLE_ARIA_LABEL_BACK_TO_BEGIN&quot;:&quot;Go to the beginning of the slide&quot;,&quot;PB_ACCESSIBLE_ARIA_LABEL_BOTTOM_PANEL&quot;:&quot;Bottom Bar&quot;,&quot;PB_ACCESSIBLE_ARIA_LABEL_NAVIGATION_BUTTONS&quot;:&quot;Navigation buttons&quot;,&quot;PB_ACCESSIBLE_ARIA_LABEL_SETTINGS&quot;:&quot;Accessibility Settings&quot;,&quot;PB_ACCESSIBLE_ARIA_LABEL_SLIDE&quot;:&quot;Slide&quot;,&quot;PB_ACCESSIBLE_ARIA_LABEL_TOP_PANEL&quot;:&quot;Top Bar&quot;,&quot;PB_ACCESSIBLE_AUDIO_NARRATION_LABEL&quot;:&quot;Audio narration&quot;,&quot;PB_ACCESSIBLE_NAVIGATION_NEXT_BUTTON&quot;:&quot;Next&quot;,&quot;PB_ACCESSIBLE_NAVIGATION_PREV_BUTTON&quot;:&quot;Previous&quot;,&quot;PB_ACCESSIBLE_SKIN_ENABLE_ACCESSIBILITY_MODE&quot;:&quot;Turn on accessibility mode&quot;,&quot;PB_ACCESSIBLE_SKIN_ENABLE_NORMAL_MODE&quot;:&quot;Turn off accessibility mode&quot;,&quot;PB_ACCESSIBLE_SKIN_PRESENTER_PHOTO&quot;:&quot;Presenter photo&quot;,&quot;PB_ACCESSIBLE_SLIDE_N_OF_COUNT&quot;:&quot;Slide %SLIDE_NUMBER% of %TOTAL_SLIDES%&quot;,&quot;PB_ACCESSIBLE_VIDEO_NARRATION_LABEL&quot;:&quot;Video narration&quot;,&quot;PB_ACCESSIBLE_WATERMARK_SKIN_CREATED_WITH&quot;:&quot;Created with iSpring evaluation version&quot;,&quot;PB_ATTACHMENT_DOCUMENT_SUBTITLE&quot;:&quot;Document&quot;,&quot;PB_ATTACHMENT_FILE_SUBTITLE&quot;:&quot;File&quot;,&quot;PB_ATTACHMENT_IMAGE_SUBTITLE&quot;:&quot;Picture&quot;,&quot;PB_ATTACHMENT_LINK_SUBTITLE&quot;:&quot;Link&quot;,&quot;PB_ATTACHMENT_VIDEO_SUBTITLE&quot;:&quot;Video&quot;,&quot;PB_BACK_TO_APP_BUTTON_LABEL&quot;:&quot;Go back&quot;,&quot;PB_CC_MENU_OFF&quot;:&quot;Off&quot;,&quot;PB_CC_MENU_ON&quot;:&quot;On&quot;,&quot;PB_CC_MENU_TITLE&quot;:&quot;Notes&quot;,&quot;PB_CONTROL_PANEL_CLOSED_CAPTIONS&quot;:&quot;Notes&quot;,&quot;PB_CONTROL_PANEL_EXIT_FULL_SCREEN&quot;:&quot;Exit full screen&quot;,&quot;PB_CONTROL_PANEL_FULL_SCREEN&quot;:&quot;Full screen&quot;,&quot;PB_CONTROL_PANEL_NEXT&quot;:&quot;Next&quot;,&quot;PB_CONTROL_PANEL_OUTLINE&quot;:&quot;Outline&quot;,&quot;PB_CONTROL_PANEL_PREV&quot;:&quot;&quot;,&quot;PB_CONTROL_PANEL_REPLAY&quot;:&quot;Replay&quot;,&quot;PB_CONTROL_PANEL_SLIDE_COUNTER&quot;:&quot;%SLIDE_NUMBER% of %TOTAL_SLIDES%&quot;,&quot;PB_CONTROL_PANEL_VOLUME_CONTROL&quot;:&quot;Volume&quot;,&quot;PB_CURRENT_SLIDE_IS_NOT_COMPLETED&quot;:&quot;Complete the slide to go to the next one.&quot;,&quot;PB_DOMAIN_RESTRICTION&quot;:&quot;Sorry, the content author has prohibited sharing the presentation on this domain.&quot;,&quot;PB_DRAWING_TOOLS_END_DRAWING&quot;:&quot;Finish drawing&quot;,&quot;PB_DRAWING_TOOLS_ERASER&quot;:&quot;Eraser&quot;,&quot;PB_DRAWING_TOOLS_ERASE_ALL&quot;:&quot;Erase all&quot;,&quot;PB_DRAWING_TOOLS_HIGHLIGHTER&quot;:&quot;Highlighter&quot;,&quot;PB_DRAWING_TOOLS_PEN&quot;:&quot;Pen&quot;,&quot;PB_ENTER_PASSWORD&quot;:&quot;Enter the password to view this presentation.&quot;,&quot;PB_INCORRECT_PASSWORD&quot;:&quot;Incorrect password.&quot;,&quot;PB_INTERACTION_SLIDE_WINDOW_TEXT&quot;:&quot;To advance to the next slide, complete this interaction.&quot;,&quot;PB_MESSAGE_BOX_NO&quot;:&quot;No&quot;,&quot;PB_MESSAGE_BOX_OK&quot;:&quot;OK&quot;,&quot;PB_MESSAGE_BOX_YES&quot;:&quot;Yes&quot;,&quot;PB_NAVIGATION_IS_RESTRICTED&quot;:&quot;You can only view slides in order.&quot;,&quot;PB_NAVIGATION_IS_SEQUENTIAL&quot;:&quot;You can only view slides in order.&quot;,&quot;PB_PLAYBACK_RATE_MENU_CAPTION&quot;:&quot;Speed&quot;,&quot;PB_PRECEDING_QUIZ_FAILED_WINDOW_TEXT&quot;:&quot;You haven't passed the quiz on slide %SLIDE_INDEX% and can't advance to the next slide.&quot;,&quot;PB_PRECEDING_QUIZ_NOT_COMPLETED_WINDOW_TEXT&quot;:&quot;To advance to this slide, complete the quiz on slide %SLIDE_INDEX%.&quot;,&quot;PB_PRECEDING_QUIZ_NOT_PASSED_WINDOW_TEXT&quot;:&quot;To advance to this slide, you need to pass the quiz on slide %SLIDE_INDEX%.&quot;,&quot;PB_PRECEDING_SCENARIO_FAILED_WINDOW_TEXT&quot;:&quot;You haven't passed the role-play on slide %SLIDE_INDEX% and can't advance to the next slide.&quot;,&quot;PB_PRECEDING_SCENARIO_NOT_COMPLETED_WINDOW_TEXT&quot;:&quot;To advance to this slide, complete the role-play on slide %SLIDE_INDEX%.&quot;,&quot;PB_PRECEDING_SCENARIO_NOT_PASSED_WINDOW_TEXT&quot;:&quot;To advance to this slide, you need to pass the role-play on slide %SLIDE_INDEX%.&quot;,&quot;PB_PRESENTER_COLLAPSE_BIO&quot;:&quot;Show less&quot;,&quot;PB_PRESENTER_EMAIL&quot;:&quot;Email&quot;,&quot;PB_PRESENTER_EXPAND_BIO&quot;:&quot;Show more&quot;,&quot;PB_PRESENTER_NO_INFO&quot;:&quot;No presenter info.&quot;,&quot;PB_PRESENTER_WEBSITE&quot;:&quot;Website&quot;,&quot;PB_QUIZ_SLIDE_WINDOW_TEXT&quot;:&quot;To advance to the next slide, complete this quiz.&quot;,&quot;PB_RATE_MENU_CAPTION&quot;:&quot;Speed&quot;,&quot;PB_RATE_MENU_DEFAULT_RATE&quot;:&quot;Normal&quot;,&quot;PB_RESUME_PRESENTATION_WINDOW_TEXT&quot;:&quot;Do you want to resume where you left off?&quot;,&quot;PB_SCENARIO_SLIDE_WINDOW_TEXT&quot;:&quot;To advance to the next slide, complete this role-play.&quot;,&quot;PB_SEARCH_CANCEL&quot;:&quot;Cancel&quot;,&quot;PB_SEARCH_NO_RESULTS_LABEL&quot;:&quot;No matches found.&quot;,&quot;PB_SEARCH_PANEL_DEFAULT_TEXT&quot;:&quot;Search…&quot;,&quot;PB_SEARCH_RESULTS_LABEL&quot;:&quot;Search results&quot;,&quot;PB_SEARCH_RESULT_IN_NOTES&quot;:&quot;in notes&quot;,&quot;PB_SEARCH_RESULT_IN_TEXT_LABEL&quot;:&quot;in slide&quot;,&quot;PB_SUBTITLES_MENU_CAPTION&quot;:&quot;Subtitles&quot;,&quot;PB_SUBTITLES_OFF&quot;:&quot;Off&quot;,&quot;PB_TAB_NOTES_LABEL&quot;:&quot;Notes&quot;,&quot;PB_TAB_OUTLINE_LABEL&quot;:&quot;Slides&quot;,&quot;PB_TIME_RESTRICTION&quot;:&quot;Sorry, the content author has prohibited viewing the presentation at this time.&quot;,&quot;PB_TITLE_PANEL_ATTACHMENTS&quot;:&quot;Resources&quot;,&quot;PB_TITLE_PANEL_MARKER_TOOLS&quot;:&quot;Drawing&quot;,&quot;PB_TITLE_PANEL_NOTES&quot;:&quot;Notes&quot;,&quot;PB_TITLE_PANEL_OUTLINE&quot;:&quot;Outline&quot;,&quot;PB_TITLE_PANEL_PRESENTER_INFO&quot;:&quot;Presenter Info&quot;,&quot;PB_TREE_CONTROL_LOADING&quot;:&quot;Loading…&quot;,&quot;PB_VIDEO_WINDOW_NO_VIDEO_LABEL&quot;:&quot;No video&quot;},&quot;playbackAndNavigationSettings&quot;:{&quot;autoStart&quot;:true,&quot;saveAnimationStates&quot;:true,&quot;loopPresentation&quot;:false,&quot;autoPlayAnimations&quot;:false,&quot;autoPlayAnimationsTime&quot;:1,&quot;navigationType&quot;:&quot;FREE&quot;,&quot;resumeMode&quot;:&quot;PROMPT&quot;,&quot;enableKeyboardNavigation&quot;:true},&quot;keyboardSettings&quot;:&quot;&quot;,&quot;skinVersion&quot;:3,&quot;skinCompatibleVersion&quot;:0,&quot;publishSettings&quot;:{&quot;backgroundColor&quot;:&quot;#DCDEE0&quot;,&quot;playerDimensions&quot;:{&quot;height&quot;:144,&quot;width&quot;:296},&quot;playerModule&quot;:&quot;UniversalHtml&quot;,&quot;presentationContent&quot;:{&quot;metadata&quot;:{&quot;references&quot;:true,&quot;texts&quot;:[&quot;DT_COMPANY_WEBSITE&quot;,&quot;DT_COURSE_TITLE&quot;,&quot;DT_REFERENCE_URL&quot;,&quot;DT_REFERENCE_TITLE&quot;,&quot;DT_PRESENTER_BIO&quot;,&quot;DT_PRESENTER_EMAIL&quot;,&quot;DT_PRESENTER_WEBSITE&quot;,&quot;DT_PRESENTER_PHONE&quot;,&quot;DT_PRESENTER_TITLE&quot;,&quot;DT_PRESENTER_NAME&quot;,&quot;DT_SLIDE_NOTES_HTML&quot;,&quot;DT_SLIDE_NOTES_TEXT&quot;,&quot;DT_SLIDE_TITLE&quot;,&quot;DT_SLIDE_NOTES_TEXT&quot;,&quot;DT_SLIDE_TEXT&quot;,&quot;DT_HYPERLINK_TOOLTIP&quot;]},&quot;resources&quot;:{&quot;attachments&quot;:true,&quot;companyLogos&quot;:{&quot;enlargeToFit&quot;:false,&quot;height&quot;:156,&quot;jpegQuality&quot;:100,&quot;keepAspectRatio&quot;:true,&quot;width&quot;:266},&quot;fonts&quot;:[{&quot;charsets&quot;:{&quot;dynamicFormatted&quot;:[&quot;DCT_SLIDE_NOTES_TEXT&quot;,&quot;DCT_INTERACTIVITY_TEXT&quot;,&quot;DCT_INTERACTIVITY_SEMIBOLD_TEXT&quot;],&quot;dynamicPlain&quot;:[&quot;DCT_COMPANY_WEBSITE&quot;,&quot;DCT_COURSE_TITLE&quot;,&quot;DCT_REFERENCE_URL&quot;,&quot;DCT_REFERENCE_TITLE&quot;,&quot;DCT_PRESENTER_BIO&quot;,&quot;DCT_PRESENTER_EMAIL&quot;,&quot;DCT_PRESENTER_WEBSITE&quot;,&quot;DCT_PRESENTER_PHONE&quot;,&quot;DCT_PRESENTER_TITLE&quot;,&quot;DCT_PRESENTER_NAME&quot;,&quot;DCT_SLIDE_TITLE&quot;,&quot;DCT_SLIDE_NOTES_TEXT&quot;,&quot;DCT_SLIDE_TEXT&quot;,&quot;DCT_HYPERLINK_TOOLTIP&quot;],&quot;static&quot;:[&quot;Resources&quot;,&quot;Link&quot;,&quot;Picture&quot;,&quot;Video&quot;,&quot;Document&quot;,&quot;File&quot;,&quot;Drawing&quot;,&quot;Pen&quot;,&quot;Highlighter&quot;,&quot;Eraser&quot;,&quot;Erase all&quot;,&quot;Finish drawing&quot;,&quot;Email&quot;,&quot;Website&quot;,&quot;Show more&quot;,&quot;Show less&quot;,&quot;Presenter Info&quot;,&quot;Slides&quot;,&quot;Search…&quot;,&quot;in slide&quot;,&quot;Search results&quot;,&quot;No matches found.&quot;,&quot;in notes&quot;,&quot;Cancel&quot;,&quot;Next&quot;,&quot;Full screen&quot;,&quot;Exit full screen&quot;,&quot;0123456789.,x&quot;,&quot;Speed&quot;,&quot;Normal&quot;,&quot;Volume&quot;,&quot;Replay&quot;,&quot;Notes&quot;,&quot;%SLIDE_NUMBER% of %TOTAL_SLIDES%&quot;,&quot;Yes&quot;,&quot;No&quot;,&quot;OK&quot;,&quot;Do you want to resume where you left off?&quot;,&quot;Complete the slide to go to the next one.&quot;,&quot;You can only view slides in order.&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Enter the password to view this presentation.&quot;,&quot;Incorrect password.&quot;,&quot;Sorry, the content author has prohibited sharing the presentation on this domain.&quot;,&quot;Sorry, the content author has prohibited viewing the presentation at this time.&quot;,&quot;Go back&quot;]},&quot;embedName&quot;:&quot;PFn&quot;,&quot;fontFamily&quot;:&quot;Arial&quot;,&quot;isBold&quot;:false,&quot;isItalic&quot;:false,&quot;isSemibold&quot;:false,&quot;substituteFontFamily&quot;:&quot;Arial&quot;},{&quot;charsets&quot;:{&quot;dynamicFormatted&quot;:[&quot;DCT_SLIDE_NOTES_TEXT&quot;,&quot;DCT_INTERACTIVITY_TEXT&quot;,&quot;DCT_INTERACTIVITY_SEMIBOLD_TEXT&quot;],&quot;dynamicPlain&quot;:[&quot;DCT_COMPANY_WEBSITE&quot;,&quot;DCT_COURSE_TITLE&quot;,&quot;DCT_REFERENCE_URL&quot;,&quot;DCT_REFERENCE_TITLE&quot;,&quot;DCT_PRESENTER_BIO&quot;,&quot;DCT_PRESENTER_EMAIL&quot;,&quot;DCT_PRESENTER_WEBSITE&quot;,&quot;DCT_PRESENTER_PHONE&quot;,&quot;DCT_PRESENTER_TITLE&quot;,&quot;DCT_PRESENTER_NAME&quot;,&quot;DCT_SLIDE_TITLE&quot;,&quot;DCT_SLIDE_NOTES_TEXT&quot;,&quot;DCT_SLIDE_TEXT&quot;,&quot;DCT_HYPERLINK_TOOLTIP&quot;],&quot;static&quot;:[&quot;Resources&quot;,&quot;Link&quot;,&quot;Picture&quot;,&quot;Video&quot;,&quot;Document&quot;,&quot;File&quot;,&quot;Drawing&quot;,&quot;Pen&quot;,&quot;Highlighter&quot;,&quot;Eraser&quot;,&quot;Erase all&quot;,&quot;Finish drawing&quot;,&quot;Email&quot;,&quot;Website&quot;,&quot;Show more&quot;,&quot;Show less&quot;,&quot;Presenter Info&quot;,&quot;Slides&quot;,&quot;Search…&quot;,&quot;in slide&quot;,&quot;Search results&quot;,&quot;No matches found.&quot;,&quot;in notes&quot;,&quot;Cancel&quot;,&quot;Next&quot;,&quot;Full screen&quot;,&quot;Exit full screen&quot;,&quot;0123456789.,x&quot;,&quot;Speed&quot;,&quot;Normal&quot;,&quot;Volume&quot;,&quot;Replay&quot;,&quot;Notes&quot;,&quot;%SLIDE_NUMBER% of %TOTAL_SLIDES%&quot;,&quot;Yes&quot;,&quot;No&quot;,&quot;OK&quot;,&quot;Do you want to resume where you left off?&quot;,&quot;Complete the slide to go to the next one.&quot;,&quot;You can only view slides in order.&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Enter the password to view this presentation.&quot;,&quot;Incorrect password.&quot;,&quot;Sorry, the content author has prohibited sharing the presentation on this domain.&quot;,&quot;Sorry, the content author has prohibited viewing the presentation at this time.&quot;,&quot;Go back&quot;]},&quot;embedName&quot;:&quot;PFnb&quot;,&quot;fontFamily&quot;:&quot;Arial&quot;,&quot;isBold&quot;:true,&quot;isItalic&quot;:false,&quot;isSemibold&quot;:false,&quot;substituteFontFamily&quot;:&quot;Arial&quot;},{&quot;charsets&quot;:{&quot;dynamicFormatted&quot;:[&quot;DCT_SLIDE_NOTES_TEXT&quot;,&quot;DCT_INTERACTIVITY_TEXT&quot;,&quot;DCT_INTERACTIVITY_SEMIBOLD_TEXT&quot;],&quot;dynamicPlain&quot;:[&quot;DCT_COMPANY_WEBSITE&quot;,&quot;DCT_COURSE_TITLE&quot;,&quot;DCT_REFERENCE_URL&quot;,&quot;DCT_REFERENCE_TITLE&quot;,&quot;DCT_PRESENTER_BIO&quot;,&quot;DCT_PRESENTER_EMAIL&quot;,&quot;DCT_PRESENTER_WEBSITE&quot;,&quot;DCT_PRESENTER_PHONE&quot;,&quot;DCT_PRESENTER_TITLE&quot;,&quot;DCT_PRESENTER_NAME&quot;,&quot;DCT_SLIDE_TITLE&quot;,&quot;DCT_SLIDE_NOTES_TEXT&quot;,&quot;DCT_SLIDE_TEXT&quot;,&quot;DCT_HYPERLINK_TOOLTIP&quot;],&quot;static&quot;:[&quot;Resources&quot;,&quot;Link&quot;,&quot;Picture&quot;,&quot;Video&quot;,&quot;Document&quot;,&quot;File&quot;,&quot;Drawing&quot;,&quot;Pen&quot;,&quot;Highlighter&quot;,&quot;Eraser&quot;,&quot;Erase all&quot;,&quot;Finish drawing&quot;,&quot;Email&quot;,&quot;Website&quot;,&quot;Show more&quot;,&quot;Show less&quot;,&quot;Presenter Info&quot;,&quot;Slides&quot;,&quot;Search…&quot;,&quot;in slide&quot;,&quot;Search results&quot;,&quot;No matches found.&quot;,&quot;in notes&quot;,&quot;Cancel&quot;,&quot;Next&quot;,&quot;Full screen&quot;,&quot;Exit full screen&quot;,&quot;0123456789.,x&quot;,&quot;Speed&quot;,&quot;Normal&quot;,&quot;Volume&quot;,&quot;Replay&quot;,&quot;Notes&quot;,&quot;%SLIDE_NUMBER% of %TOTAL_SLIDES%&quot;,&quot;Yes&quot;,&quot;No&quot;,&quot;OK&quot;,&quot;Do you want to resume where you left off?&quot;,&quot;Complete the slide to go to the next one.&quot;,&quot;You can only view slides in order.&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Enter the password to view this presentation.&quot;,&quot;Incorrect password.&quot;,&quot;Sorry, the content author has prohibited sharing the presentation on this domain.&quot;,&quot;Sorry, the content author has prohibited viewing the presentation at this time.&quot;,&quot;Go back&quot;]},&quot;embedName&quot;:&quot;PFni&quot;,&quot;fontFamily&quot;:&quot;Arial&quot;,&quot;isBold&quot;:false,&quot;isItalic&quot;:true,&quot;isSemibold&quot;:false,&quot;substituteFontFamily&quot;:&quot;Arial&quot;},{&quot;charsets&quot;:{&quot;dynamicFormatted&quot;:[&quot;DCT_SLIDE_NOTES_TEXT&quot;,&quot;DCT_INTERACTIVITY_TEXT&quot;,&quot;DCT_INTERACTIVITY_SEMIBOLD_TEXT&quot;],&quot;dynamicPlain&quot;:[&quot;DCT_COMPANY_WEBSITE&quot;,&quot;DCT_COURSE_TITLE&quot;,&quot;DCT_REFERENCE_URL&quot;,&quot;DCT_REFERENCE_TITLE&quot;,&quot;DCT_PRESENTER_BIO&quot;,&quot;DCT_PRESENTER_EMAIL&quot;,&quot;DCT_PRESENTER_WEBSITE&quot;,&quot;DCT_PRESENTER_PHONE&quot;,&quot;DCT_PRESENTER_TITLE&quot;,&quot;DCT_PRESENTER_NAME&quot;,&quot;DCT_SLIDE_TITLE&quot;,&quot;DCT_SLIDE_NOTES_TEXT&quot;,&quot;DCT_SLIDE_TEXT&quot;,&quot;DCT_HYPERLINK_TOOLTIP&quot;],&quot;static&quot;:[&quot;Resources&quot;,&quot;Link&quot;,&quot;Picture&quot;,&quot;Video&quot;,&quot;Document&quot;,&quot;File&quot;,&quot;Drawing&quot;,&quot;Pen&quot;,&quot;Highlighter&quot;,&quot;Eraser&quot;,&quot;Erase all&quot;,&quot;Finish drawing&quot;,&quot;Email&quot;,&quot;Website&quot;,&quot;Show more&quot;,&quot;Show less&quot;,&quot;Presenter Info&quot;,&quot;Slides&quot;,&quot;Search…&quot;,&quot;in slide&quot;,&quot;Search results&quot;,&quot;No matches found.&quot;,&quot;in notes&quot;,&quot;Cancel&quot;,&quot;Next&quot;,&quot;Full screen&quot;,&quot;Exit full screen&quot;,&quot;0123456789.,x&quot;,&quot;Speed&quot;,&quot;Normal&quot;,&quot;Volume&quot;,&quot;Replay&quot;,&quot;Notes&quot;,&quot;%SLIDE_NUMBER% of %TOTAL_SLIDES%&quot;,&quot;Yes&quot;,&quot;No&quot;,&quot;OK&quot;,&quot;Do you want to resume where you left off?&quot;,&quot;Complete the slide to go to the next one.&quot;,&quot;You can only view slides in order.&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Enter the password to view this presentation.&quot;,&quot;Incorrect password.&quot;,&quot;Sorry, the content author has prohibited sharing the presentation on this domain.&quot;,&quot;Sorry, the content author has prohibited viewing the presentation at this time.&quot;,&quot;Go back&quot;]},&quot;embedName&quot;:&quot;PFnbi&quot;,&quot;fontFamily&quot;:&quot;Arial&quot;,&quot;isBold&quot;:true,&quot;isItalic&quot;:true,&quot;isSemibold&quot;:false,&quot;substituteFontFamily&quot;:&quot;Arial&quot;},{&quot;charsets&quot;:{&quot;dynamicFormatted&quot;:[&quot;DCT_SLIDE_NOTES_TEXT&quot;,&quot;DCT_INTERACTIVITY_TEXT&quot;,&quot;DCT_INTERACTIVITY_SEMIBOLD_TEXT&quot;],&quot;dynamicPlain&quot;:[&quot;DCT_COMPANY_WEBSITE&quot;,&quot;DCT_COURSE_TITLE&quot;,&quot;DCT_REFERENCE_URL&quot;,&quot;DCT_REFERENCE_TITLE&quot;,&quot;DCT_PRESENTER_BIO&quot;,&quot;DCT_PRESENTER_EMAIL&quot;,&quot;DCT_PRESENTER_WEBSITE&quot;,&quot;DCT_PRESENTER_PHONE&quot;,&quot;DCT_PRESENTER_TITLE&quot;,&quot;DCT_PRESENTER_NAME&quot;,&quot;DCT_SLIDE_TITLE&quot;,&quot;DCT_SLIDE_NOTES_TEXT&quot;,&quot;DCT_SLIDE_TEXT&quot;,&quot;DCT_HYPERLINK_TOOLTIP&quot;],&quot;static&quot;:[&quot;Resources&quot;,&quot;Link&quot;,&quot;Picture&quot;,&quot;Video&quot;,&quot;Document&quot;,&quot;File&quot;,&quot;Drawing&quot;,&quot;Pen&quot;,&quot;Highlighter&quot;,&quot;Eraser&quot;,&quot;Erase all&quot;,&quot;Finish drawing&quot;,&quot;Email&quot;,&quot;Website&quot;,&quot;Show more&quot;,&quot;Show less&quot;,&quot;Presenter Info&quot;,&quot;Slides&quot;,&quot;Search…&quot;,&quot;in slide&quot;,&quot;Search results&quot;,&quot;No matches found.&quot;,&quot;in notes&quot;,&quot;Cancel&quot;,&quot;Next&quot;,&quot;Full screen&quot;,&quot;Exit full screen&quot;,&quot;0123456789.,x&quot;,&quot;Speed&quot;,&quot;Normal&quot;,&quot;Volume&quot;,&quot;Replay&quot;,&quot;Notes&quot;,&quot;%SLIDE_NUMBER% of %TOTAL_SLIDES%&quot;,&quot;Yes&quot;,&quot;No&quot;,&quot;OK&quot;,&quot;Do you want to resume where you left off?&quot;,&quot;Complete the slide to go to the next one.&quot;,&quot;You can only view slides in order.&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Enter the password to view this presentation.&quot;,&quot;Incorrect password.&quot;,&quot;Sorry, the content author has prohibited sharing the presentation on this domain.&quot;,&quot;Sorry, the content author has prohibited viewing the presentation at this time.&quot;,&quot;Go back&quot;]},&quot;embedName&quot;:&quot;PFnsb&quot;,&quot;fontFamily&quot;:&quot;Arial&quot;,&quot;isBold&quot;:false,&quot;isItalic&quot;:false,&quot;isSemibold&quot;:true,&quot;substituteFontFamily&quot;:&quot;Arial&quot;},{&quot;charsets&quot;:{&quot;dynamicFormatted&quot;:[&quot;DCT_SLIDE_NOTES_TEXT&quot;,&quot;DCT_INTERACTIVITY_TEXT&quot;,&quot;DCT_INTERACTIVITY_SEMIBOLD_TEXT&quot;],&quot;dynamicPlain&quot;:[&quot;DCT_COMPANY_WEBSITE&quot;,&quot;DCT_COURSE_TITLE&quot;,&quot;DCT_REFERENCE_URL&quot;,&quot;DCT_REFERENCE_TITLE&quot;,&quot;DCT_PRESENTER_BIO&quot;,&quot;DCT_PRESENTER_EMAIL&quot;,&quot;DCT_PRESENTER_WEBSITE&quot;,&quot;DCT_PRESENTER_PHONE&quot;,&quot;DCT_PRESENTER_TITLE&quot;,&quot;DCT_PRESENTER_NAME&quot;,&quot;DCT_SLIDE_TITLE&quot;,&quot;DCT_SLIDE_NOTES_TEXT&quot;,&quot;DCT_SLIDE_TEXT&quot;,&quot;DCT_HYPERLINK_TOOLTIP&quot;],&quot;static&quot;:[&quot;Resources&quot;,&quot;Link&quot;,&quot;Picture&quot;,&quot;Video&quot;,&quot;Document&quot;,&quot;File&quot;,&quot;Drawing&quot;,&quot;Pen&quot;,&quot;Highlighter&quot;,&quot;Eraser&quot;,&quot;Erase all&quot;,&quot;Finish drawing&quot;,&quot;Email&quot;,&quot;Website&quot;,&quot;Show more&quot;,&quot;Show less&quot;,&quot;Presenter Info&quot;,&quot;Slides&quot;,&quot;Search…&quot;,&quot;in slide&quot;,&quot;Search results&quot;,&quot;No matches found.&quot;,&quot;in notes&quot;,&quot;Cancel&quot;,&quot;Next&quot;,&quot;Full screen&quot;,&quot;Exit full screen&quot;,&quot;0123456789.,x&quot;,&quot;Speed&quot;,&quot;Normal&quot;,&quot;Volume&quot;,&quot;Replay&quot;,&quot;Notes&quot;,&quot;%SLIDE_NUMBER% of %TOTAL_SLIDES%&quot;,&quot;Yes&quot;,&quot;No&quot;,&quot;OK&quot;,&quot;Do you want to resume where you left off?&quot;,&quot;Complete the slide to go to the next one.&quot;,&quot;You can only view slides in order.&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Enter the password to view this presentation.&quot;,&quot;Incorrect password.&quot;,&quot;Sorry, the content author has prohibited sharing the presentation on this domain.&quot;,&quot;Sorry, the content author has prohibited viewing the presentation at this time.&quot;,&quot;Go back&quot;]},&quot;embedName&quot;:&quot;PFnsbi&quot;,&quot;fontFamily&quot;:&quot;Arial&quot;,&quot;isBold&quot;:false,&quot;isItalic&quot;:true,&quot;isSemibold&quot;:true,&quot;substituteFontFamily&quot;:&quot;Arial&quot;}],&quot;interactivity&quot;:{&quot;fullSupport&quot;:true},&quot;presenterPhotos&quot;:{&quot;enlargeToFit&quot;:false,&quot;height&quot;:105,&quot;jpegQuality&quot;:100,&quot;keepAspectRatio&quot;:true,&quot;width&quot;:94},&quot;slideThumbnails&quot;:{&quot;enlargeToFit&quot;:false,&quot;height&quot;:59,&quot;jpegQuality&quot;:100,&quot;keepAspectRatio&quot;:true,&quot;width&quot;:78}}}},&quot;ceipData&quot;:{&quot;enableMiniSkinCustomization&quot;:true,&quot;playerLayout&quot;:&quot;custom&quot;,&quot;playerLayoutFooter&quot;:&quot;playAndPause,acceleration,notes,outline,replay,fullscreen,volumeControl,timer,slideNumber,goToPrev,goToNext&quot;,&quot;playerLayoutHeader&quot;:&quot;resources,markerTools,presenterInfo,title&quot;,&quot;playerLayoutHeaderButtonsPosition&quot;:&quot;left&quot;,&quot;playerLayoutOutline&quot;:&quot;enableSearch,showThumbnails,showSlideNumber,enableMultilevel&quot;,&quot;playerLayoutProgress&quot;:&quot;enabledNavigation,showLabels&quot;,&quot;playerLayoutProgressMode&quot;:&quot;presentationTimeline&quot;,&quot;playerLayoutSidebar&quot;:&quot;logo&quot;,&quot;playerLayoutSidebarPosition&quot;:&quot;right&quot;,&quot;playerMessages&quot;:&quot;builtin.en&quot;,&quot;playerNavigationAutoStart&quot;:true,&quot;playerNavigationEnableKeyboardNavigation&quot;:true,&quot;playerNavigationMode&quot;:&quot;bySlides&quot;,&quot;playerNavigationOnRestart&quot;:&quot;prompt&quot;,&quot;playerNavigationSaveAnimationStates&quot;:true,&quot;playerNavigationType&quot;:&quot;free&quot;,&quot;playerTheme&quot;:&quot;custom&quot;,&quot;playerThemeBorderRadius&quot;:10,&quot;playerThemeColorScheme&quot;:&quot;builtin.lightBlue&quot;,&quot;playerThemeFont&quot;:&quot;Arial&quot;}}}"/>
  <p:tag name="ISPRING-CONVERTER_ISPRING_CURRENT_PLAYER_ID" val="universal"/>
  <p:tag name="ISPRING_PRESENTATION_COURSE_TITLE" val="Section 3.4 Slopes of Parallel and Perpendicular Lines"/>
  <p:tag name="ISPRING_LMS_API_VERSION" val="SCORM 2004 (4th edition)"/>
  <p:tag name="ISPRING_ULTRA_SCORM_COURCE_TITLE" val="Section 15.1 Inference For the Slope of a Regression Line"/>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FFFD\uFFFDQj{D1961B4B-4104-4DBD-91AB-5334FB564497}&quot;,&quot;C:\\Users\\e15108\\OneDrive - SD41\\Math Website PPTS\\AP Statistic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watermarkUrl&quot;:&quot;https://&quot;,&quot;openWatermarkWebPageInNewWindow&quot;:&quot;T_FALSE&quot;,&quot;displayAfterEnabled&quot;:&quot;T_FALSE&quot;,&quot;displayUntilEnabled&quot;:&quot;T_FALSE&quot;,&quot;domainRestrictionEnabled&quot;:&quot;T_TRUE&quot;,&quot;domainRestriction&quot;:&quot;bcmath.ca; www.bcmath.ca&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PRESENTATION_TITLE" val="Section 15.1 Inference For the Slope of a Regression Line"/>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A164CAEF-6717-4EC6-8CD9-D5D4D53657F2}:283"/>
</p:tagLst>
</file>

<file path=ppt/tags/tag11.xml><?xml version="1.0" encoding="utf-8"?>
<p:tagLst xmlns:a="http://schemas.openxmlformats.org/drawingml/2006/main" xmlns:r="http://schemas.openxmlformats.org/officeDocument/2006/relationships" xmlns:p="http://schemas.openxmlformats.org/presentationml/2006/main">
  <p:tag name="GENSWF_SLIDE_UID" val="{2B89B1EB-E017-4047-B9C4-149155104F88}:257"/>
</p:tagLst>
</file>

<file path=ppt/tags/tag12.xml><?xml version="1.0" encoding="utf-8"?>
<p:tagLst xmlns:a="http://schemas.openxmlformats.org/drawingml/2006/main" xmlns:r="http://schemas.openxmlformats.org/officeDocument/2006/relationships" xmlns:p="http://schemas.openxmlformats.org/presentationml/2006/main">
  <p:tag name="GENSWF_SLIDE_UID" val="{723C9981-B405-4609-A07F-86884000DE5A}:258"/>
</p:tagLst>
</file>

<file path=ppt/tags/tag13.xml><?xml version="1.0" encoding="utf-8"?>
<p:tagLst xmlns:a="http://schemas.openxmlformats.org/drawingml/2006/main" xmlns:r="http://schemas.openxmlformats.org/officeDocument/2006/relationships" xmlns:p="http://schemas.openxmlformats.org/presentationml/2006/main">
  <p:tag name="GENSWF_SLIDE_UID" val="{7048E06F-FC4D-49F4-BF9D-0A27D4EC86EF}:262"/>
</p:tagLst>
</file>

<file path=ppt/tags/tag14.xml><?xml version="1.0" encoding="utf-8"?>
<p:tagLst xmlns:a="http://schemas.openxmlformats.org/drawingml/2006/main" xmlns:r="http://schemas.openxmlformats.org/officeDocument/2006/relationships" xmlns:p="http://schemas.openxmlformats.org/presentationml/2006/main">
  <p:tag name="GENSWF_SLIDE_UID" val="{82201F75-FF61-4B9C-8EF0-11BEF0D892B5}:259"/>
</p:tagLst>
</file>

<file path=ppt/tags/tag15.xml><?xml version="1.0" encoding="utf-8"?>
<p:tagLst xmlns:a="http://schemas.openxmlformats.org/drawingml/2006/main" xmlns:r="http://schemas.openxmlformats.org/officeDocument/2006/relationships" xmlns:p="http://schemas.openxmlformats.org/presentationml/2006/main">
  <p:tag name="GENSWF_SLIDE_UID" val="{93237CAF-044C-429B-AEDE-69694807915C}:260"/>
</p:tagLst>
</file>

<file path=ppt/tags/tag16.xml><?xml version="1.0" encoding="utf-8"?>
<p:tagLst xmlns:a="http://schemas.openxmlformats.org/drawingml/2006/main" xmlns:r="http://schemas.openxmlformats.org/officeDocument/2006/relationships" xmlns:p="http://schemas.openxmlformats.org/presentationml/2006/main">
  <p:tag name="GENSWF_SLIDE_UID" val="{F77EE902-77FD-4471-86C0-C58DAF79AAB1}:261"/>
</p:tagLst>
</file>

<file path=ppt/tags/tag17.xml><?xml version="1.0" encoding="utf-8"?>
<p:tagLst xmlns:a="http://schemas.openxmlformats.org/drawingml/2006/main" xmlns:r="http://schemas.openxmlformats.org/officeDocument/2006/relationships" xmlns:p="http://schemas.openxmlformats.org/presentationml/2006/main">
  <p:tag name="GENSWF_SLIDE_UID" val="{EFADD75D-6D17-4A78-889F-7359154FC988}:263"/>
</p:tagLst>
</file>

<file path=ppt/tags/tag18.xml><?xml version="1.0" encoding="utf-8"?>
<p:tagLst xmlns:a="http://schemas.openxmlformats.org/drawingml/2006/main" xmlns:r="http://schemas.openxmlformats.org/officeDocument/2006/relationships" xmlns:p="http://schemas.openxmlformats.org/presentationml/2006/main">
  <p:tag name="GENSWF_SLIDE_UID" val="{BB22E727-F18C-4F13-9951-F37C070058E8}:264"/>
</p:tagLst>
</file>

<file path=ppt/tags/tag19.xml><?xml version="1.0" encoding="utf-8"?>
<p:tagLst xmlns:a="http://schemas.openxmlformats.org/drawingml/2006/main" xmlns:r="http://schemas.openxmlformats.org/officeDocument/2006/relationships" xmlns:p="http://schemas.openxmlformats.org/presentationml/2006/main">
  <p:tag name="GENSWF_SLIDE_UID" val="{A2980F8A-44C0-4B03-BE59-1DB1CF5B24B8}:265"/>
</p:tagLst>
</file>

<file path=ppt/tags/tag2.xml><?xml version="1.0" encoding="utf-8"?>
<p:tagLst xmlns:a="http://schemas.openxmlformats.org/drawingml/2006/main" xmlns:r="http://schemas.openxmlformats.org/officeDocument/2006/relationships" xmlns:p="http://schemas.openxmlformats.org/presentationml/2006/main">
  <p:tag name="GENSWF_SLIDE_UID" val="{D2CC68E3-AFF4-45ED-B907-40A54776B528}: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987E1CCD-9770-4650-B5B4-74F5FAC4ED5A}:266"/>
</p:tagLst>
</file>

<file path=ppt/tags/tag21.xml><?xml version="1.0" encoding="utf-8"?>
<p:tagLst xmlns:a="http://schemas.openxmlformats.org/drawingml/2006/main" xmlns:r="http://schemas.openxmlformats.org/officeDocument/2006/relationships" xmlns:p="http://schemas.openxmlformats.org/presentationml/2006/main">
  <p:tag name="GENSWF_SLIDE_UID" val="{287934F7-D1EA-4FAF-983B-EE7815C79683}:267"/>
</p:tagLst>
</file>

<file path=ppt/tags/tag22.xml><?xml version="1.0" encoding="utf-8"?>
<p:tagLst xmlns:a="http://schemas.openxmlformats.org/drawingml/2006/main" xmlns:r="http://schemas.openxmlformats.org/officeDocument/2006/relationships" xmlns:p="http://schemas.openxmlformats.org/presentationml/2006/main">
  <p:tag name="GENSWF_SLIDE_UID" val="{B6107E0E-4C6A-44C9-9C27-8B25B6770BB5}:290"/>
</p:tagLst>
</file>

<file path=ppt/tags/tag23.xml><?xml version="1.0" encoding="utf-8"?>
<p:tagLst xmlns:a="http://schemas.openxmlformats.org/drawingml/2006/main" xmlns:r="http://schemas.openxmlformats.org/officeDocument/2006/relationships" xmlns:p="http://schemas.openxmlformats.org/presentationml/2006/main">
  <p:tag name="GENSWF_SLIDE_UID" val="{D2CD8024-0553-48BA-BF14-142765596E51}:268"/>
</p:tagLst>
</file>

<file path=ppt/tags/tag24.xml><?xml version="1.0" encoding="utf-8"?>
<p:tagLst xmlns:a="http://schemas.openxmlformats.org/drawingml/2006/main" xmlns:r="http://schemas.openxmlformats.org/officeDocument/2006/relationships" xmlns:p="http://schemas.openxmlformats.org/presentationml/2006/main">
  <p:tag name="GENSWF_SLIDE_UID" val="{70BCB86B-37EB-45DB-9F65-1124CD7462E9}:291"/>
</p:tagLst>
</file>

<file path=ppt/tags/tag25.xml><?xml version="1.0" encoding="utf-8"?>
<p:tagLst xmlns:a="http://schemas.openxmlformats.org/drawingml/2006/main" xmlns:r="http://schemas.openxmlformats.org/officeDocument/2006/relationships" xmlns:p="http://schemas.openxmlformats.org/presentationml/2006/main">
  <p:tag name="GENSWF_SLIDE_UID" val="{A6290C28-ACAE-43ED-ADF8-9F0BB8C26E21}:269"/>
</p:tagLst>
</file>

<file path=ppt/tags/tag26.xml><?xml version="1.0" encoding="utf-8"?>
<p:tagLst xmlns:a="http://schemas.openxmlformats.org/drawingml/2006/main" xmlns:r="http://schemas.openxmlformats.org/officeDocument/2006/relationships" xmlns:p="http://schemas.openxmlformats.org/presentationml/2006/main">
  <p:tag name="GENSWF_SLIDE_UID" val="{102B7F81-7EF5-4BDD-A49E-3005E2ACBA29}:292"/>
</p:tagLst>
</file>

<file path=ppt/tags/tag27.xml><?xml version="1.0" encoding="utf-8"?>
<p:tagLst xmlns:a="http://schemas.openxmlformats.org/drawingml/2006/main" xmlns:r="http://schemas.openxmlformats.org/officeDocument/2006/relationships" xmlns:p="http://schemas.openxmlformats.org/presentationml/2006/main">
  <p:tag name="GENSWF_SLIDE_UID" val="{92F8CA1B-F668-424A-81E8-D89A76E6AFAB}:270"/>
</p:tagLst>
</file>

<file path=ppt/tags/tag28.xml><?xml version="1.0" encoding="utf-8"?>
<p:tagLst xmlns:a="http://schemas.openxmlformats.org/drawingml/2006/main" xmlns:r="http://schemas.openxmlformats.org/officeDocument/2006/relationships" xmlns:p="http://schemas.openxmlformats.org/presentationml/2006/main">
  <p:tag name="GENSWF_SLIDE_UID" val="{4AA98C11-E7CE-46D1-8515-B01EC14D0314}:293"/>
</p:tagLst>
</file>

<file path=ppt/tags/tag29.xml><?xml version="1.0" encoding="utf-8"?>
<p:tagLst xmlns:a="http://schemas.openxmlformats.org/drawingml/2006/main" xmlns:r="http://schemas.openxmlformats.org/officeDocument/2006/relationships" xmlns:p="http://schemas.openxmlformats.org/presentationml/2006/main">
  <p:tag name="GENSWF_SLIDE_UID" val="{A08B65A6-3A95-4D30-B217-AD34B3CC0A6E}:271"/>
</p:tagLst>
</file>

<file path=ppt/tags/tag3.xml><?xml version="1.0" encoding="utf-8"?>
<p:tagLst xmlns:a="http://schemas.openxmlformats.org/drawingml/2006/main" xmlns:r="http://schemas.openxmlformats.org/officeDocument/2006/relationships" xmlns:p="http://schemas.openxmlformats.org/presentationml/2006/main">
  <p:tag name="GENSWF_SLIDE_UID" val="{4AB8D80B-9D61-485B-8E81-F8C42CBB6067}:282"/>
</p:tagLst>
</file>

<file path=ppt/tags/tag30.xml><?xml version="1.0" encoding="utf-8"?>
<p:tagLst xmlns:a="http://schemas.openxmlformats.org/drawingml/2006/main" xmlns:r="http://schemas.openxmlformats.org/officeDocument/2006/relationships" xmlns:p="http://schemas.openxmlformats.org/presentationml/2006/main">
  <p:tag name="GENSWF_SLIDE_UID" val="{82724635-D5DC-42F6-98D6-99415DAC5423}:272"/>
</p:tagLst>
</file>

<file path=ppt/tags/tag31.xml><?xml version="1.0" encoding="utf-8"?>
<p:tagLst xmlns:a="http://schemas.openxmlformats.org/drawingml/2006/main" xmlns:r="http://schemas.openxmlformats.org/officeDocument/2006/relationships" xmlns:p="http://schemas.openxmlformats.org/presentationml/2006/main">
  <p:tag name="GENSWF_SLIDE_UID" val="{4117D443-1DFC-4700-B327-FD03ABE26C2C}:273"/>
</p:tagLst>
</file>

<file path=ppt/tags/tag32.xml><?xml version="1.0" encoding="utf-8"?>
<p:tagLst xmlns:a="http://schemas.openxmlformats.org/drawingml/2006/main" xmlns:r="http://schemas.openxmlformats.org/officeDocument/2006/relationships" xmlns:p="http://schemas.openxmlformats.org/presentationml/2006/main">
  <p:tag name="GENSWF_SLIDE_UID" val="{60B2B2EC-63E2-4B3E-8482-F709EBD53E80}:274"/>
</p:tagLst>
</file>

<file path=ppt/tags/tag33.xml><?xml version="1.0" encoding="utf-8"?>
<p:tagLst xmlns:a="http://schemas.openxmlformats.org/drawingml/2006/main" xmlns:r="http://schemas.openxmlformats.org/officeDocument/2006/relationships" xmlns:p="http://schemas.openxmlformats.org/presentationml/2006/main">
  <p:tag name="GENSWF_SLIDE_UID" val="{CE1874A1-D7AC-432C-972A-1708E6F714F0}:275"/>
</p:tagLst>
</file>

<file path=ppt/tags/tag34.xml><?xml version="1.0" encoding="utf-8"?>
<p:tagLst xmlns:a="http://schemas.openxmlformats.org/drawingml/2006/main" xmlns:r="http://schemas.openxmlformats.org/officeDocument/2006/relationships" xmlns:p="http://schemas.openxmlformats.org/presentationml/2006/main">
  <p:tag name="GENSWF_SLIDE_UID" val="{446C4DB4-7A25-4A3B-B448-E396FC2DACBD}:276"/>
</p:tagLst>
</file>

<file path=ppt/tags/tag35.xml><?xml version="1.0" encoding="utf-8"?>
<p:tagLst xmlns:a="http://schemas.openxmlformats.org/drawingml/2006/main" xmlns:r="http://schemas.openxmlformats.org/officeDocument/2006/relationships" xmlns:p="http://schemas.openxmlformats.org/presentationml/2006/main">
  <p:tag name="GENSWF_SLIDE_UID" val="{8E4C7DF7-A5CB-4EAD-91B8-A33072450D28}:277"/>
</p:tagLst>
</file>

<file path=ppt/tags/tag36.xml><?xml version="1.0" encoding="utf-8"?>
<p:tagLst xmlns:a="http://schemas.openxmlformats.org/drawingml/2006/main" xmlns:r="http://schemas.openxmlformats.org/officeDocument/2006/relationships" xmlns:p="http://schemas.openxmlformats.org/presentationml/2006/main">
  <p:tag name="GENSWF_SLIDE_UID" val="{4193D50B-B76C-41C4-90B3-4547330C7BD1}:278"/>
</p:tagLst>
</file>

<file path=ppt/tags/tag37.xml><?xml version="1.0" encoding="utf-8"?>
<p:tagLst xmlns:a="http://schemas.openxmlformats.org/drawingml/2006/main" xmlns:r="http://schemas.openxmlformats.org/officeDocument/2006/relationships" xmlns:p="http://schemas.openxmlformats.org/presentationml/2006/main">
  <p:tag name="GENSWF_SLIDE_UID" val="{FC380832-AF4E-488D-A06C-D9E3FA77910A}:279"/>
</p:tagLst>
</file>

<file path=ppt/tags/tag38.xml><?xml version="1.0" encoding="utf-8"?>
<p:tagLst xmlns:a="http://schemas.openxmlformats.org/drawingml/2006/main" xmlns:r="http://schemas.openxmlformats.org/officeDocument/2006/relationships" xmlns:p="http://schemas.openxmlformats.org/presentationml/2006/main">
  <p:tag name="GENSWF_SLIDE_UID" val="{726FCEF8-A0F4-4675-8276-ECE1E941BB91}:280"/>
</p:tagLst>
</file>

<file path=ppt/tags/tag39.xml><?xml version="1.0" encoding="utf-8"?>
<p:tagLst xmlns:a="http://schemas.openxmlformats.org/drawingml/2006/main" xmlns:r="http://schemas.openxmlformats.org/officeDocument/2006/relationships" xmlns:p="http://schemas.openxmlformats.org/presentationml/2006/main">
  <p:tag name="GENSWF_SLIDE_UID" val="{359F8C5F-AA2D-413A-90F2-C76799D3C94A}:281"/>
</p:tagLst>
</file>

<file path=ppt/tags/tag4.xml><?xml version="1.0" encoding="utf-8"?>
<p:tagLst xmlns:a="http://schemas.openxmlformats.org/drawingml/2006/main" xmlns:r="http://schemas.openxmlformats.org/officeDocument/2006/relationships" xmlns:p="http://schemas.openxmlformats.org/presentationml/2006/main">
  <p:tag name="GENSWF_SLIDE_UID" val="{3CF6BB30-2BAE-4024-ADE8-1B25228AE14B}:286"/>
</p:tagLst>
</file>

<file path=ppt/tags/tag5.xml><?xml version="1.0" encoding="utf-8"?>
<p:tagLst xmlns:a="http://schemas.openxmlformats.org/drawingml/2006/main" xmlns:r="http://schemas.openxmlformats.org/officeDocument/2006/relationships" xmlns:p="http://schemas.openxmlformats.org/presentationml/2006/main">
  <p:tag name="GENSWF_SLIDE_UID" val="{077C2323-4E5D-4E0E-B194-F19F06D5EE7D}:284"/>
</p:tagLst>
</file>

<file path=ppt/tags/tag6.xml><?xml version="1.0" encoding="utf-8"?>
<p:tagLst xmlns:a="http://schemas.openxmlformats.org/drawingml/2006/main" xmlns:r="http://schemas.openxmlformats.org/officeDocument/2006/relationships" xmlns:p="http://schemas.openxmlformats.org/presentationml/2006/main">
  <p:tag name="GENSWF_SLIDE_UID" val="{38F7E238-519E-4D8F-9173-FF53746A6E97}:287"/>
</p:tagLst>
</file>

<file path=ppt/tags/tag7.xml><?xml version="1.0" encoding="utf-8"?>
<p:tagLst xmlns:a="http://schemas.openxmlformats.org/drawingml/2006/main" xmlns:r="http://schemas.openxmlformats.org/officeDocument/2006/relationships" xmlns:p="http://schemas.openxmlformats.org/presentationml/2006/main">
  <p:tag name="GENSWF_SLIDE_UID" val="{C2A322CF-AB01-4361-81B6-EB8F285570BB}:288"/>
</p:tagLst>
</file>

<file path=ppt/tags/tag8.xml><?xml version="1.0" encoding="utf-8"?>
<p:tagLst xmlns:a="http://schemas.openxmlformats.org/drawingml/2006/main" xmlns:r="http://schemas.openxmlformats.org/officeDocument/2006/relationships" xmlns:p="http://schemas.openxmlformats.org/presentationml/2006/main">
  <p:tag name="GENSWF_SLIDE_UID" val="{204BDEB9-EA80-4BE9-BA8A-D8675DBA1C62}:289"/>
</p:tagLst>
</file>

<file path=ppt/tags/tag9.xml><?xml version="1.0" encoding="utf-8"?>
<p:tagLst xmlns:a="http://schemas.openxmlformats.org/drawingml/2006/main" xmlns:r="http://schemas.openxmlformats.org/officeDocument/2006/relationships" xmlns:p="http://schemas.openxmlformats.org/presentationml/2006/main">
  <p:tag name="GENSWF_SLIDE_UID" val="{D41284E0-3089-4D76-8881-77ED872F683E}:28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6968</TotalTime>
  <Words>2643</Words>
  <Application>Microsoft Office PowerPoint</Application>
  <PresentationFormat>Widescreen</PresentationFormat>
  <Paragraphs>187</Paragraphs>
  <Slides>39</Slides>
  <Notes>38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39</vt:i4>
      </vt:variant>
    </vt:vector>
  </HeadingPairs>
  <TitlesOfParts>
    <vt:vector size="49" baseType="lpstr">
      <vt:lpstr>Arial</vt:lpstr>
      <vt:lpstr>Calibri</vt:lpstr>
      <vt:lpstr>Cambria Math</vt:lpstr>
      <vt:lpstr>Century Schoolbook</vt:lpstr>
      <vt:lpstr>Wingdings</vt:lpstr>
      <vt:lpstr>Wingdings 2</vt:lpstr>
      <vt:lpstr>Oriel</vt:lpstr>
      <vt:lpstr>Equation</vt:lpstr>
      <vt:lpstr>MathType 6.0 Equation</vt:lpstr>
      <vt:lpstr>Bitmap Image</vt:lpstr>
      <vt:lpstr>Section 15 Inference for the Slope of a Regression Line </vt:lpstr>
      <vt:lpstr>PowerPoint Presentation</vt:lpstr>
      <vt:lpstr>Reading a Computer Output: Identifying Variables and LSRL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Inference on a Linear Regression</vt:lpstr>
      <vt:lpstr>PowerPoint Presentation</vt:lpstr>
      <vt:lpstr>PowerPoint Presentation</vt:lpstr>
      <vt:lpstr>Hypothesis Test for Slope of LSRL</vt:lpstr>
      <vt:lpstr>PowerPoint Presentation</vt:lpstr>
      <vt:lpstr>PowerPoint Presentation</vt:lpstr>
      <vt:lpstr>PowerPoint Presentation</vt:lpstr>
      <vt:lpstr>IF you DON’t HAVe LINRegT-int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15.1 Inference For the Slope of a Regression Line</dc:title>
  <dc:creator>Danny Young</dc:creator>
  <cp:lastModifiedBy>Danny Young</cp:lastModifiedBy>
  <cp:revision>47</cp:revision>
  <dcterms:created xsi:type="dcterms:W3CDTF">2011-06-27T16:11:13Z</dcterms:created>
  <dcterms:modified xsi:type="dcterms:W3CDTF">2025-04-25T17:43:28Z</dcterms:modified>
</cp:coreProperties>
</file>